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84988" cy="10018713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99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576" autoAdjust="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AB4B-2BDA-4A7D-A21D-BB8466EC2BDB}" type="datetimeFigureOut">
              <a:rPr lang="ms-MY" smtClean="0"/>
              <a:pPr/>
              <a:t>05/05/2011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2E87D-B79F-4BB4-9FDB-A16F7EE29AF1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slide" Target="slide6.xml"/><Relationship Id="rId5" Type="http://schemas.openxmlformats.org/officeDocument/2006/relationships/image" Target="../media/image5.gif"/><Relationship Id="rId10" Type="http://schemas.openxmlformats.org/officeDocument/2006/relationships/slide" Target="slide5.xml"/><Relationship Id="rId4" Type="http://schemas.openxmlformats.org/officeDocument/2006/relationships/image" Target="../media/image4.gif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slide" Target="slide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gif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gif"/><Relationship Id="rId10" Type="http://schemas.openxmlformats.org/officeDocument/2006/relationships/slide" Target="slide6.xml"/><Relationship Id="rId4" Type="http://schemas.openxmlformats.org/officeDocument/2006/relationships/image" Target="../media/image8.gif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0" Type="http://schemas.openxmlformats.org/officeDocument/2006/relationships/slide" Target="slide4.xml"/><Relationship Id="rId4" Type="http://schemas.openxmlformats.org/officeDocument/2006/relationships/audio" Target="../media/audio7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8.wav"/><Relationship Id="rId7" Type="http://schemas.openxmlformats.org/officeDocument/2006/relationships/image" Target="../media/image16.gif"/><Relationship Id="rId12" Type="http://schemas.openxmlformats.org/officeDocument/2006/relationships/slide" Target="slide6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slide" Target="slide5.xml"/><Relationship Id="rId5" Type="http://schemas.openxmlformats.org/officeDocument/2006/relationships/image" Target="../media/image14.gif"/><Relationship Id="rId10" Type="http://schemas.openxmlformats.org/officeDocument/2006/relationships/slide" Target="slide4.xml"/><Relationship Id="rId4" Type="http://schemas.openxmlformats.org/officeDocument/2006/relationships/image" Target="../media/image13.gif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atiN_15\Downloads\416_examp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192" y="1196752"/>
            <a:ext cx="7772400" cy="1470025"/>
          </a:xfrm>
        </p:spPr>
        <p:txBody>
          <a:bodyPr>
            <a:normAutofit/>
          </a:bodyPr>
          <a:lstStyle/>
          <a:p>
            <a:r>
              <a:rPr lang="ms-MY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Bahasa Melayu Tahun 4</a:t>
            </a:r>
            <a:endParaRPr lang="ms-MY" sz="4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20888"/>
            <a:ext cx="6400800" cy="1752600"/>
          </a:xfrm>
        </p:spPr>
        <p:txBody>
          <a:bodyPr/>
          <a:lstStyle/>
          <a:p>
            <a:r>
              <a:rPr lang="ms-MY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Simpulan Bahasa</a:t>
            </a:r>
            <a:endParaRPr lang="ms-MY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88640" y="908720"/>
            <a:ext cx="576064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N</a:t>
            </a:r>
            <a:endParaRPr lang="en-US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16632" y="3212976"/>
            <a:ext cx="57618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J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00608" y="1916832"/>
            <a:ext cx="57618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</a:t>
            </a: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31" name="Picture 7" descr="F:\My Gallery\AA\stud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387936"/>
            <a:ext cx="3456384" cy="20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360"/>
                            </p:stCondLst>
                            <p:childTnLst>
                              <p:par>
                                <p:cTn id="3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00"/>
                            </p:stCondLst>
                            <p:childTnLst>
                              <p:par>
                                <p:cTn id="39" presetID="3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0972 -0.13796 C 0.72466 -0.10602 0.7467 -0.07269 0.76476 -0.05926 C 0.79167 -0.03796 0.81771 -0.02986 0.82275 -0.04074 C 0.82674 -0.05139 0.80868 -0.07801 0.78177 -0.09931 C 0.76372 -0.11273 0.73073 -0.12199 0.70174 -0.12338 C 0.67379 -0.12199 0.63976 -0.11273 0.6217 -0.09931 C 0.59479 -0.07801 0.57674 -0.05139 0.58195 -0.04074 C 0.58681 -0.02986 0.61268 -0.03796 0.63872 -0.05926 C 0.65677 -0.07269 0.67969 -0.10602 0.69375 -0.13796 C 0.70868 -0.1713 0.71875 -0.21528 0.71875 -0.24329 C 0.71875 -0.28588 0.71181 -0.31921 0.70174 -0.31921 C 0.69271 -0.31921 0.68472 -0.28588 0.68472 -0.24329 C 0.68472 -0.21528 0.69566 -0.1713 0.70972 -0.13796 Z " pathEditMode="relative" rAng="0" ptsTypes="fffffffffffff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400"/>
                            </p:stCondLst>
                            <p:childTnLst>
                              <p:par>
                                <p:cTn id="42" presetID="3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4115 -0.28495 C 0.75608 -0.25301 0.77812 -0.21968 0.79618 -0.20625 C 0.82309 -0.18495 0.84913 -0.17685 0.85417 -0.18773 C 0.85816 -0.19838 0.8401 -0.225 0.81319 -0.2463 C 0.79514 -0.25972 0.76215 -0.26898 0.73316 -0.27037 C 0.70521 -0.26898 0.67118 -0.25972 0.65312 -0.2463 C 0.62622 -0.225 0.60816 -0.19838 0.61319 -0.18773 C 0.61823 -0.17685 0.6441 -0.18495 0.67014 -0.20625 C 0.68819 -0.21968 0.71111 -0.25301 0.72517 -0.28495 C 0.7401 -0.31829 0.75017 -0.36227 0.75017 -0.39028 C 0.75017 -0.43287 0.74323 -0.4662 0.73316 -0.4662 C 0.72413 -0.4662 0.71615 -0.43287 0.71615 -0.39028 C 0.71615 -0.36227 0.72708 -0.31829 0.74115 -0.28495 Z " pathEditMode="relative" rAng="0" ptsTypes="fffffffffffff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400"/>
                            </p:stCondLst>
                            <p:childTnLst>
                              <p:par>
                                <p:cTn id="45" presetID="3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81996 -0.47407 C 0.83489 -0.44213 0.85694 -0.4088 0.875 -0.39537 C 0.90191 -0.37407 0.92795 -0.36597 0.93298 -0.37685 C 0.93698 -0.3875 0.91892 -0.41412 0.89201 -0.43542 C 0.87396 -0.44884 0.84097 -0.4581 0.81198 -0.45949 C 0.78403 -0.4581 0.75 -0.44884 0.73194 -0.43542 C 0.70503 -0.41412 0.68698 -0.3875 0.69201 -0.37685 C 0.69705 -0.36597 0.72292 -0.37407 0.74896 -0.39537 C 0.76701 -0.4088 0.78993 -0.44213 0.80399 -0.47407 C 0.81892 -0.50741 0.82899 -0.55139 0.82899 -0.5794 C 0.82899 -0.62199 0.82205 -0.65532 0.81198 -0.65532 C 0.80295 -0.65532 0.79496 -0.62199 0.79496 -0.5794 C 0.79496 -0.55139 0.8059 -0.50741 0.81996 -0.47407 Z " pathEditMode="relative" rAng="0" ptsTypes="fffffffffffff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400"/>
                            </p:stCondLst>
                            <p:childTnLst>
                              <p:par>
                                <p:cTn id="48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400"/>
                            </p:stCondLst>
                            <p:childTnLst>
                              <p:par>
                                <p:cTn id="5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400"/>
                            </p:stCondLst>
                            <p:childTnLst>
                              <p:par>
                                <p:cTn id="66" presetID="53" presetClass="entr" presetSubtype="16" repeatCount="indefinite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400"/>
                            </p:stCondLst>
                            <p:childTnLst>
                              <p:par>
                                <p:cTn id="72" presetID="53" presetClass="entr" presetSubtype="16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400"/>
                            </p:stCondLst>
                            <p:childTnLst>
                              <p:par>
                                <p:cTn id="78" presetID="53" presetClass="entr" presetSubtype="16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My Gallery\AA\ANIMASI NET\FLOWERS\478-snurrblomma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381000" cy="6399584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115616" y="1268760"/>
            <a:ext cx="6696744" cy="3672408"/>
          </a:xfrm>
          <a:prstGeom prst="roundRect">
            <a:avLst/>
          </a:prstGeom>
          <a:solidFill>
            <a:schemeClr val="bg1">
              <a:alpha val="51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6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ms-MY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ms-MY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ms-MY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ms-MY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ms-MY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 </a:t>
            </a:r>
          </a:p>
          <a:p>
            <a:pPr algn="ctr"/>
            <a:r>
              <a:rPr lang="ms-MY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ms-MY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ms-MY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</a:p>
          <a:p>
            <a:pPr algn="ctr"/>
            <a:r>
              <a:rPr lang="ms-MY" sz="6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ms-MY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ms-MY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ms-MY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ms-MY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ms-MY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ms-MY" sz="6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ms-MY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ms-MY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ms-MY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ms-MY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ms-MY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3" name="Picture 5" descr="F:\My Gallery\AA\ANIMASI NET\FLOWERS\91-floww2[1]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5135">
            <a:off x="7809840" y="5355249"/>
            <a:ext cx="992426" cy="1240532"/>
          </a:xfrm>
          <a:prstGeom prst="rect">
            <a:avLst/>
          </a:prstGeom>
          <a:noFill/>
        </p:spPr>
      </p:pic>
      <p:pic>
        <p:nvPicPr>
          <p:cNvPr id="11" name="Picture 5" descr="F:\My Gallery\AA\ANIMASI NET\FLOWERS\91-floww2[1]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5135">
            <a:off x="1887547" y="5743404"/>
            <a:ext cx="755343" cy="944178"/>
          </a:xfrm>
          <a:prstGeom prst="rect">
            <a:avLst/>
          </a:prstGeom>
          <a:noFill/>
        </p:spPr>
      </p:pic>
      <p:pic>
        <p:nvPicPr>
          <p:cNvPr id="7174" name="Picture 6" descr="F:\My Gallery\AA\ANIMASI NET\FLOWERS\anibfly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69477">
            <a:off x="589686" y="4991302"/>
            <a:ext cx="1441501" cy="1441501"/>
          </a:xfrm>
          <a:prstGeom prst="rect">
            <a:avLst/>
          </a:prstGeom>
          <a:noFill/>
        </p:spPr>
      </p:pic>
      <p:pic>
        <p:nvPicPr>
          <p:cNvPr id="7176" name="Picture 8" descr="http://ed101.bu.edu/StudentDoc/current/ED101sp10/vcangian/Images/butterfl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0426">
            <a:off x="7118656" y="1096274"/>
            <a:ext cx="734202" cy="821255"/>
          </a:xfrm>
          <a:prstGeom prst="rect">
            <a:avLst/>
          </a:prstGeom>
          <a:noFill/>
        </p:spPr>
      </p:pic>
      <p:sp>
        <p:nvSpPr>
          <p:cNvPr id="15" name="Content Placeholder 2">
            <a:hlinkClick r:id="rId8" action="ppaction://hlinksldjump"/>
          </p:cNvPr>
          <p:cNvSpPr txBox="1">
            <a:spLocks/>
          </p:cNvSpPr>
          <p:nvPr/>
        </p:nvSpPr>
        <p:spPr>
          <a:xfrm>
            <a:off x="7847856" y="6137920"/>
            <a:ext cx="1188640" cy="489034"/>
          </a:xfrm>
          <a:prstGeom prst="snip2SameRect">
            <a:avLst>
              <a:gd name="adj1" fmla="val 5266"/>
              <a:gd name="adj2" fmla="val 9937"/>
            </a:avLst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ms-MY" sz="2400" b="1" dirty="0" smtClean="0">
                <a:solidFill>
                  <a:schemeClr val="bg1"/>
                </a:solidFill>
              </a:rPr>
              <a:t>Mula</a:t>
            </a:r>
            <a:endParaRPr kumimoji="0" lang="ms-MY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2" name="Picture 6" descr="F:\My Gallery\AA\ANIMASI NET\FLOWERS\anibfly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593656">
            <a:off x="295749" y="5313112"/>
            <a:ext cx="1118589" cy="1118589"/>
          </a:xfrm>
          <a:prstGeom prst="rect">
            <a:avLst/>
          </a:prstGeom>
          <a:noFill/>
        </p:spPr>
      </p:pic>
      <p:pic>
        <p:nvPicPr>
          <p:cNvPr id="13" name="Picture 6" descr="F:\My Gallery\AA\ANIMASI NET\FLOWERS\anibfly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3183">
            <a:off x="1008910" y="5573058"/>
            <a:ext cx="1118589" cy="1118589"/>
          </a:xfrm>
          <a:prstGeom prst="rect">
            <a:avLst/>
          </a:prstGeom>
          <a:noFill/>
        </p:spPr>
      </p:pic>
      <p:pic>
        <p:nvPicPr>
          <p:cNvPr id="14" name="Picture 6" descr="F:\My Gallery\AA\ANIMASI NET\FLOWERS\anibfly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42992">
            <a:off x="681531" y="5613464"/>
            <a:ext cx="868170" cy="868170"/>
          </a:xfrm>
          <a:prstGeom prst="rect">
            <a:avLst/>
          </a:prstGeom>
          <a:noFill/>
        </p:spPr>
      </p:pic>
      <p:pic>
        <p:nvPicPr>
          <p:cNvPr id="16" name="Picture 6" descr="F:\My Gallery\AA\ANIMASI NET\FLOWERS\anibfly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18071">
            <a:off x="923073" y="5698268"/>
            <a:ext cx="868170" cy="868170"/>
          </a:xfrm>
          <a:prstGeom prst="rect">
            <a:avLst/>
          </a:prstGeom>
          <a:noFill/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77692" y="6382436"/>
            <a:ext cx="549317" cy="5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022E-7 L -4.16667E-6 0.12512 C -4.16667E-6 0.18108 0.0283 0.50671 0.08438 0.50671 L -0.49097 0.4963 L -0.72482 0.47803 L -0.68784 -0.00786 " pathEditMode="relative" rAng="0" ptsTypes="FfFAAF">
                                      <p:cBhvr>
                                        <p:cTn id="6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2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18251" cy="99099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ULAT BUKU</a:t>
            </a:r>
            <a:endParaRPr lang="ms-MY" dirty="0">
              <a:latin typeface="Comic Sans MS" pitchFamily="66" charset="0"/>
            </a:endParaRPr>
          </a:p>
        </p:txBody>
      </p:sp>
      <p:pic>
        <p:nvPicPr>
          <p:cNvPr id="1027" name="Picture 3" descr="C:\Users\FatiN_15\Desktop\animation image\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0525" y="5301208"/>
            <a:ext cx="1133475" cy="1371600"/>
          </a:xfrm>
          <a:prstGeom prst="rect">
            <a:avLst/>
          </a:prstGeom>
          <a:noFill/>
        </p:spPr>
      </p:pic>
      <p:pic>
        <p:nvPicPr>
          <p:cNvPr id="1028" name="Picture 4" descr="C:\Users\FatiN_15\Desktop\animation image\100_Animated_Wor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8104"/>
            <a:ext cx="952500" cy="5715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9864" y="2420888"/>
            <a:ext cx="7318251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omic Sans MS" pitchFamily="66" charset="0"/>
              </a:rPr>
              <a:t>Maksud</a:t>
            </a:r>
            <a:r>
              <a:rPr lang="en-US" dirty="0" smtClean="0">
                <a:latin typeface="Comic Sans MS" pitchFamily="66" charset="0"/>
              </a:rPr>
              <a:t> – orang yang </a:t>
            </a:r>
            <a:r>
              <a:rPr lang="en-US" dirty="0" err="1" smtClean="0">
                <a:latin typeface="Comic Sans MS" pitchFamily="66" charset="0"/>
              </a:rPr>
              <a:t>suka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membaca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buku</a:t>
            </a:r>
            <a:endParaRPr lang="ms-MY" dirty="0">
              <a:latin typeface="Comic Sans MS" pitchFamily="66" charset="0"/>
            </a:endParaRPr>
          </a:p>
        </p:txBody>
      </p:sp>
      <p:pic>
        <p:nvPicPr>
          <p:cNvPr id="4098" name="Picture 2" descr="C:\Users\FatiN_15\Downloads\clip art\reading2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57" y="4653136"/>
            <a:ext cx="1244749" cy="12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hlinkClick r:id="rId7" action="ppaction://hlinksldjump"/>
          </p:cNvPr>
          <p:cNvSpPr txBox="1">
            <a:spLocks/>
          </p:cNvSpPr>
          <p:nvPr/>
        </p:nvSpPr>
        <p:spPr>
          <a:xfrm>
            <a:off x="3419872" y="6512197"/>
            <a:ext cx="342046" cy="3051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P1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0" name="Title 1">
            <a:hlinkClick r:id="rId8" action="ppaction://hlinksldjump"/>
          </p:cNvPr>
          <p:cNvSpPr txBox="1">
            <a:spLocks/>
          </p:cNvSpPr>
          <p:nvPr/>
        </p:nvSpPr>
        <p:spPr>
          <a:xfrm>
            <a:off x="3883123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P2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1" name="Title 1">
            <a:hlinkClick r:id="rId9" action="ppaction://hlinksldjump"/>
          </p:cNvPr>
          <p:cNvSpPr txBox="1">
            <a:spLocks/>
          </p:cNvSpPr>
          <p:nvPr/>
        </p:nvSpPr>
        <p:spPr>
          <a:xfrm>
            <a:off x="4355976" y="6511998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P3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2" name="Title 1">
            <a:hlinkClick r:id="rId10" action="ppaction://hlinksldjump"/>
          </p:cNvPr>
          <p:cNvSpPr txBox="1">
            <a:spLocks/>
          </p:cNvSpPr>
          <p:nvPr/>
        </p:nvSpPr>
        <p:spPr>
          <a:xfrm>
            <a:off x="4808384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P4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3" name="Title 1">
            <a:hlinkClick r:id="rId11" action="ppaction://hlinksldjump"/>
          </p:cNvPr>
          <p:cNvSpPr txBox="1">
            <a:spLocks/>
          </p:cNvSpPr>
          <p:nvPr/>
        </p:nvSpPr>
        <p:spPr>
          <a:xfrm>
            <a:off x="5262062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P5</a:t>
            </a:r>
            <a:endParaRPr lang="ms-MY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047 L 0.86528 0.01088 " pathEditMode="relative" ptsTypes="AA">
                                      <p:cBhvr>
                                        <p:cTn id="5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42.photobucket.com/albums/qq143/mugiwarapirates_2008/Luffy_ru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4584"/>
            <a:ext cx="1584176" cy="17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9863" y="987785"/>
            <a:ext cx="7318251" cy="99099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LANGKAH SERIBU</a:t>
            </a:r>
            <a:endParaRPr lang="ms-MY" dirty="0"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0135" y="2427945"/>
            <a:ext cx="7318251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omic Sans MS" pitchFamily="66" charset="0"/>
              </a:rPr>
              <a:t>Maksud</a:t>
            </a:r>
            <a:r>
              <a:rPr lang="en-US" dirty="0" smtClean="0">
                <a:latin typeface="Comic Sans MS" pitchFamily="66" charset="0"/>
              </a:rPr>
              <a:t> – </a:t>
            </a:r>
            <a:r>
              <a:rPr lang="en-US" dirty="0" err="1" smtClean="0">
                <a:latin typeface="Comic Sans MS" pitchFamily="66" charset="0"/>
              </a:rPr>
              <a:t>melarikan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sekuat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kerana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ketakutan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ms-MY" dirty="0">
              <a:latin typeface="Comic Sans MS" pitchFamily="66" charset="0"/>
            </a:endParaRPr>
          </a:p>
        </p:txBody>
      </p:sp>
      <p:sp>
        <p:nvSpPr>
          <p:cNvPr id="13" name="Title 1">
            <a:hlinkClick r:id="rId5" action="ppaction://hlinksldjump"/>
          </p:cNvPr>
          <p:cNvSpPr txBox="1">
            <a:spLocks/>
          </p:cNvSpPr>
          <p:nvPr/>
        </p:nvSpPr>
        <p:spPr>
          <a:xfrm>
            <a:off x="3419872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P1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4" name="Title 1">
            <a:hlinkClick r:id="rId6" action="ppaction://hlinksldjump"/>
          </p:cNvPr>
          <p:cNvSpPr txBox="1">
            <a:spLocks/>
          </p:cNvSpPr>
          <p:nvPr/>
        </p:nvSpPr>
        <p:spPr>
          <a:xfrm>
            <a:off x="3883123" y="6512197"/>
            <a:ext cx="342046" cy="3051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P2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5" name="Title 1">
            <a:hlinkClick r:id="rId7" action="ppaction://hlinksldjump"/>
          </p:cNvPr>
          <p:cNvSpPr txBox="1">
            <a:spLocks/>
          </p:cNvSpPr>
          <p:nvPr/>
        </p:nvSpPr>
        <p:spPr>
          <a:xfrm>
            <a:off x="4355976" y="6511998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P3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6" name="Title 1">
            <a:hlinkClick r:id="rId8" action="ppaction://hlinksldjump"/>
          </p:cNvPr>
          <p:cNvSpPr txBox="1">
            <a:spLocks/>
          </p:cNvSpPr>
          <p:nvPr/>
        </p:nvSpPr>
        <p:spPr>
          <a:xfrm>
            <a:off x="4808384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P4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7" name="Title 1">
            <a:hlinkClick r:id="rId9" action="ppaction://hlinksldjump"/>
          </p:cNvPr>
          <p:cNvSpPr txBox="1">
            <a:spLocks/>
          </p:cNvSpPr>
          <p:nvPr/>
        </p:nvSpPr>
        <p:spPr>
          <a:xfrm>
            <a:off x="5262062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P5</a:t>
            </a:r>
            <a:endParaRPr lang="ms-MY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L 0.77951 0.0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6669" y="1556792"/>
            <a:ext cx="6879667" cy="9909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LAMPU HIJAU</a:t>
            </a:r>
            <a:endParaRPr lang="ms-MY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6669" y="2996952"/>
            <a:ext cx="6879667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omic Sans MS" pitchFamily="66" charset="0"/>
              </a:rPr>
              <a:t>Maksud</a:t>
            </a:r>
            <a:r>
              <a:rPr lang="en-US" dirty="0" smtClean="0">
                <a:latin typeface="Comic Sans MS" pitchFamily="66" charset="0"/>
              </a:rPr>
              <a:t> – </a:t>
            </a:r>
            <a:r>
              <a:rPr lang="en-US" dirty="0" err="1" smtClean="0">
                <a:latin typeface="Comic Sans MS" pitchFamily="66" charset="0"/>
              </a:rPr>
              <a:t>mendapat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kejayaan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sesuatu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diperjuangkan</a:t>
            </a:r>
            <a:endParaRPr lang="ms-MY" dirty="0">
              <a:latin typeface="Comic Sans MS" pitchFamily="66" charset="0"/>
            </a:endParaRPr>
          </a:p>
        </p:txBody>
      </p:sp>
      <p:pic>
        <p:nvPicPr>
          <p:cNvPr id="2051" name="Picture 3" descr="C:\Users\FatiN_15\Downloads\clip art\cla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03">
            <a:off x="6538939" y="528564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narlyboodle.com/wp-content/uploads/2009/09/traffic_light_green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27" y="1498476"/>
            <a:ext cx="2996952" cy="29969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hlinkClick r:id="rId6" action="ppaction://hlinksldjump"/>
          </p:cNvPr>
          <p:cNvSpPr txBox="1">
            <a:spLocks/>
          </p:cNvSpPr>
          <p:nvPr/>
        </p:nvSpPr>
        <p:spPr>
          <a:xfrm>
            <a:off x="3419872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P1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9" name="Title 1">
            <a:hlinkClick r:id="rId7" action="ppaction://hlinksldjump"/>
          </p:cNvPr>
          <p:cNvSpPr txBox="1">
            <a:spLocks/>
          </p:cNvSpPr>
          <p:nvPr/>
        </p:nvSpPr>
        <p:spPr>
          <a:xfrm>
            <a:off x="3883123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P2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0" name="Title 1">
            <a:hlinkClick r:id="rId8" action="ppaction://hlinksldjump"/>
          </p:cNvPr>
          <p:cNvSpPr txBox="1">
            <a:spLocks/>
          </p:cNvSpPr>
          <p:nvPr/>
        </p:nvSpPr>
        <p:spPr>
          <a:xfrm>
            <a:off x="4355976" y="6511998"/>
            <a:ext cx="342046" cy="3051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P3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1" name="Title 1">
            <a:hlinkClick r:id="rId9" action="ppaction://hlinksldjump"/>
          </p:cNvPr>
          <p:cNvSpPr txBox="1">
            <a:spLocks/>
          </p:cNvSpPr>
          <p:nvPr/>
        </p:nvSpPr>
        <p:spPr>
          <a:xfrm>
            <a:off x="4808384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P4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2" name="Title 1">
            <a:hlinkClick r:id="rId10" action="ppaction://hlinksldjump"/>
          </p:cNvPr>
          <p:cNvSpPr txBox="1">
            <a:spLocks/>
          </p:cNvSpPr>
          <p:nvPr/>
        </p:nvSpPr>
        <p:spPr>
          <a:xfrm>
            <a:off x="5262062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P5</a:t>
            </a:r>
            <a:endParaRPr lang="ms-MY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sdtglobal.com/images/animated-tiger_1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442195" cy="16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6977" y="966706"/>
            <a:ext cx="7318251" cy="99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omic Sans MS" pitchFamily="66" charset="0"/>
              </a:rPr>
              <a:t>HARIMAU BERANTAI</a:t>
            </a:r>
            <a:endParaRPr lang="ms-MY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6976" y="2348880"/>
            <a:ext cx="7318251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omic Sans MS" pitchFamily="66" charset="0"/>
              </a:rPr>
              <a:t>Maksud</a:t>
            </a:r>
            <a:r>
              <a:rPr lang="en-US" dirty="0" smtClean="0">
                <a:latin typeface="Comic Sans MS" pitchFamily="66" charset="0"/>
              </a:rPr>
              <a:t> – orang yang paling </a:t>
            </a:r>
            <a:r>
              <a:rPr lang="en-US" dirty="0" err="1" smtClean="0">
                <a:latin typeface="Comic Sans MS" pitchFamily="66" charset="0"/>
              </a:rPr>
              <a:t>ditakuti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kumpulan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ms-MY" dirty="0">
              <a:latin typeface="Comic Sans MS" pitchFamily="66" charset="0"/>
            </a:endParaRPr>
          </a:p>
        </p:txBody>
      </p:sp>
      <p:pic>
        <p:nvPicPr>
          <p:cNvPr id="3077" name="Picture 5" descr="Deer.gif - (9K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5319099"/>
            <a:ext cx="1256878" cy="13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hlinkClick r:id="rId8" action="ppaction://hlinksldjump"/>
          </p:cNvPr>
          <p:cNvSpPr txBox="1">
            <a:spLocks/>
          </p:cNvSpPr>
          <p:nvPr/>
        </p:nvSpPr>
        <p:spPr>
          <a:xfrm>
            <a:off x="3419872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P1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0" name="Title 1">
            <a:hlinkClick r:id="rId9" action="ppaction://hlinksldjump"/>
          </p:cNvPr>
          <p:cNvSpPr txBox="1">
            <a:spLocks/>
          </p:cNvSpPr>
          <p:nvPr/>
        </p:nvSpPr>
        <p:spPr>
          <a:xfrm>
            <a:off x="3883123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P2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1" name="Title 1">
            <a:hlinkClick r:id="rId10" action="ppaction://hlinksldjump"/>
          </p:cNvPr>
          <p:cNvSpPr txBox="1">
            <a:spLocks/>
          </p:cNvSpPr>
          <p:nvPr/>
        </p:nvSpPr>
        <p:spPr>
          <a:xfrm>
            <a:off x="4355976" y="6511998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P3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2" name="Title 1">
            <a:hlinkClick r:id="rId11" action="ppaction://hlinksldjump"/>
          </p:cNvPr>
          <p:cNvSpPr txBox="1">
            <a:spLocks/>
          </p:cNvSpPr>
          <p:nvPr/>
        </p:nvSpPr>
        <p:spPr>
          <a:xfrm>
            <a:off x="4808384" y="6512197"/>
            <a:ext cx="342046" cy="3051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P4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3" name="Title 1">
            <a:hlinkClick r:id="rId12" action="ppaction://hlinksldjump"/>
          </p:cNvPr>
          <p:cNvSpPr txBox="1">
            <a:spLocks/>
          </p:cNvSpPr>
          <p:nvPr/>
        </p:nvSpPr>
        <p:spPr>
          <a:xfrm>
            <a:off x="5262062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P5</a:t>
            </a:r>
            <a:endParaRPr lang="ms-MY" sz="1200" dirty="0">
              <a:latin typeface="Comic Sans MS" pitchFamily="66" charset="0"/>
            </a:endParaRPr>
          </a:p>
        </p:txBody>
      </p:sp>
      <p:pic>
        <p:nvPicPr>
          <p:cNvPr id="4" name="Sound Effect - Lion Roaring 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09918" y="6523918"/>
            <a:ext cx="334082" cy="3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2729E-7 L 0.58489 0.002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1" y="1196752"/>
            <a:ext cx="6706159" cy="99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omic Sans MS" pitchFamily="66" charset="0"/>
              </a:rPr>
              <a:t>AIR LEBAH</a:t>
            </a:r>
            <a:endParaRPr lang="ms-MY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1600" y="2578926"/>
            <a:ext cx="6706159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omic Sans MS" pitchFamily="66" charset="0"/>
              </a:rPr>
              <a:t>Maksud</a:t>
            </a:r>
            <a:r>
              <a:rPr lang="en-US" dirty="0" smtClean="0">
                <a:latin typeface="Comic Sans MS" pitchFamily="66" charset="0"/>
              </a:rPr>
              <a:t> – air </a:t>
            </a:r>
            <a:r>
              <a:rPr lang="en-US" dirty="0" err="1" smtClean="0">
                <a:latin typeface="Comic Sans MS" pitchFamily="66" charset="0"/>
              </a:rPr>
              <a:t>madu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madu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lebah</a:t>
            </a:r>
            <a:endParaRPr lang="ms-MY" dirty="0">
              <a:latin typeface="Comic Sans MS" pitchFamily="66" charset="0"/>
            </a:endParaRPr>
          </a:p>
        </p:txBody>
      </p:sp>
      <p:pic>
        <p:nvPicPr>
          <p:cNvPr id="5128" name="Picture 8" descr="http://clipartgarden.com/animatedgifs/animated/flowers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56886"/>
            <a:ext cx="1152128" cy="1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lipartgarden.com/animatedgifs/animated/flowers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1358">
            <a:off x="7099307" y="5490561"/>
            <a:ext cx="848305" cy="10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clipartgarden.com/animatedgifs/animated/flowers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84">
            <a:off x="7771075" y="5507966"/>
            <a:ext cx="848305" cy="10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clipartgarden.com/animatedgifs/animated/flowers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387">
            <a:off x="7392089" y="5809215"/>
            <a:ext cx="848305" cy="10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en.clipart-fr.com/data/gif/bees/animated_gif_bees_6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" y="3356992"/>
            <a:ext cx="905233" cy="7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reatbluemarble.com/_borders/honey_bee_flying_md_wht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3" y="2798440"/>
            <a:ext cx="1030753" cy="8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webgifs.net/animated-gif/animal/flying-be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9428" y="5766860"/>
            <a:ext cx="508876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hlinkClick r:id="rId8" action="ppaction://hlinksldjump"/>
          </p:cNvPr>
          <p:cNvSpPr txBox="1">
            <a:spLocks/>
          </p:cNvSpPr>
          <p:nvPr/>
        </p:nvSpPr>
        <p:spPr>
          <a:xfrm>
            <a:off x="3419872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P1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6" name="Title 1">
            <a:hlinkClick r:id="rId9" action="ppaction://hlinksldjump"/>
          </p:cNvPr>
          <p:cNvSpPr txBox="1">
            <a:spLocks/>
          </p:cNvSpPr>
          <p:nvPr/>
        </p:nvSpPr>
        <p:spPr>
          <a:xfrm>
            <a:off x="3883123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P2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7" name="Title 1">
            <a:hlinkClick r:id="rId10" action="ppaction://hlinksldjump"/>
          </p:cNvPr>
          <p:cNvSpPr txBox="1">
            <a:spLocks/>
          </p:cNvSpPr>
          <p:nvPr/>
        </p:nvSpPr>
        <p:spPr>
          <a:xfrm>
            <a:off x="4355976" y="6511998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P3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8" name="Title 1">
            <a:hlinkClick r:id="rId11" action="ppaction://hlinksldjump"/>
          </p:cNvPr>
          <p:cNvSpPr txBox="1">
            <a:spLocks/>
          </p:cNvSpPr>
          <p:nvPr/>
        </p:nvSpPr>
        <p:spPr>
          <a:xfrm>
            <a:off x="4808384" y="6512197"/>
            <a:ext cx="342046" cy="3051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P4</a:t>
            </a:r>
            <a:endParaRPr lang="ms-MY" sz="1200" dirty="0">
              <a:latin typeface="Comic Sans MS" pitchFamily="66" charset="0"/>
            </a:endParaRPr>
          </a:p>
        </p:txBody>
      </p:sp>
      <p:sp>
        <p:nvSpPr>
          <p:cNvPr id="19" name="Title 1">
            <a:hlinkClick r:id="rId12" action="ppaction://hlinksldjump"/>
          </p:cNvPr>
          <p:cNvSpPr txBox="1">
            <a:spLocks/>
          </p:cNvSpPr>
          <p:nvPr/>
        </p:nvSpPr>
        <p:spPr>
          <a:xfrm>
            <a:off x="5262062" y="6512197"/>
            <a:ext cx="342046" cy="3051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omic Sans MS" pitchFamily="66" charset="0"/>
              </a:rPr>
              <a:t>P5</a:t>
            </a:r>
            <a:endParaRPr lang="ms-MY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path" presetSubtype="0" repeatCount="indefinite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7169E-6 L -0.0099 -0.04394 C 0.0092 -0.04394 -0.03855 -0.09366 -0.00139 -0.1154 C 0.00191 -0.16882 -0.12969 -0.32146 0.01041 -0.36262 C 0.15052 -0.40379 0.70451 -0.42391 0.83975 -0.36262 C 0.97517 -0.30111 0.83455 0.24075 0.83073 0.31776 " pathEditMode="relative" rAng="0" ptsTypes="FfafsF">
                                      <p:cBhvr>
                                        <p:cTn id="3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74" y="-5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4385E-6 L -0.12795 4.64385E-6 C -0.24132 0.00786 -0.58194 0.09204 -0.68177 0.04717 C -0.78159 0.00231 -0.71909 -0.21462 -0.72656 -0.26897 L -0.72812 -0.27891 " pathEditMode="relative" rAng="0" ptsTypes="FfsAF">
                                      <p:cBhvr>
                                        <p:cTn id="3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80" y="-93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2376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Padankan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simpulan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bahasa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diberikan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dengan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maksudnya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ms-MY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2586" y="468196"/>
            <a:ext cx="2304256" cy="83656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Ulat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buku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586" y="1601180"/>
            <a:ext cx="2304256" cy="103573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Langkah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seribu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2586" y="2996952"/>
            <a:ext cx="2304256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Lampu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hijau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4221088"/>
            <a:ext cx="2304256" cy="104411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Harimau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berantai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5616768"/>
            <a:ext cx="2304256" cy="83656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Air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lebah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48064" y="4293096"/>
            <a:ext cx="3672408" cy="83656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Orang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suka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membaca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buku</a:t>
            </a:r>
            <a:endParaRPr lang="ms-MY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48064" y="5301208"/>
            <a:ext cx="3672408" cy="122413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chemeClr val="tx1"/>
                </a:solidFill>
                <a:latin typeface="Comic Sans MS" pitchFamily="66" charset="0"/>
              </a:rPr>
              <a:t>Melarikan </a:t>
            </a:r>
            <a:r>
              <a:rPr lang="sv-SE" sz="2400" dirty="0">
                <a:solidFill>
                  <a:schemeClr val="tx1"/>
                </a:solidFill>
                <a:latin typeface="Comic Sans MS" pitchFamily="66" charset="0"/>
              </a:rPr>
              <a:t>diri dengan sekuat hati kerana ketakutan</a:t>
            </a:r>
            <a:endParaRPr lang="ms-MY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0350" y="1772816"/>
            <a:ext cx="3672408" cy="129614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Mendapat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kejayaan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daripada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sesuatu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diperjuangkan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92936" y="332656"/>
            <a:ext cx="3672408" cy="129614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solidFill>
                  <a:schemeClr val="tx1"/>
                </a:solidFill>
                <a:latin typeface="Comic Sans MS" pitchFamily="66" charset="0"/>
              </a:rPr>
              <a:t>Orang </a:t>
            </a:r>
            <a:r>
              <a:rPr lang="sv-SE" sz="2400" dirty="0">
                <a:solidFill>
                  <a:schemeClr val="tx1"/>
                </a:solidFill>
                <a:latin typeface="Comic Sans MS" pitchFamily="66" charset="0"/>
              </a:rPr>
              <a:t>yang paling ditakuti dalam sesuatu kumpulan</a:t>
            </a:r>
            <a:endParaRPr lang="ms-MY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18160" y="3284984"/>
            <a:ext cx="3672408" cy="83656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Air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madu</a:t>
            </a:r>
            <a:endParaRPr lang="ms-MY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3772" y="468196"/>
            <a:ext cx="2304256" cy="836568"/>
          </a:xfrm>
          <a:prstGeom prst="roundRect">
            <a:avLst/>
          </a:prstGeom>
          <a:solidFill>
            <a:srgbClr val="99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Ulat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buku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31858" y="936529"/>
            <a:ext cx="2321136" cy="38566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48064" y="4293096"/>
            <a:ext cx="3672408" cy="836568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Orang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suka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membaca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buku</a:t>
            </a:r>
            <a:endParaRPr lang="ms-MY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6751" y="1628800"/>
            <a:ext cx="2304256" cy="1008112"/>
          </a:xfrm>
          <a:prstGeom prst="roundRect">
            <a:avLst/>
          </a:prstGeom>
          <a:solidFill>
            <a:srgbClr val="99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Langkah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seribu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779214" y="2083175"/>
            <a:ext cx="2321136" cy="38566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148064" y="5301208"/>
            <a:ext cx="3672408" cy="1224136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  <a:latin typeface="Comic Sans MS" pitchFamily="66" charset="0"/>
              </a:rPr>
              <a:t>Melarikan diri dengan sekuat hati kerana ketakutan</a:t>
            </a:r>
            <a:endParaRPr lang="ms-MY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0275" y="2996952"/>
            <a:ext cx="2304256" cy="876022"/>
          </a:xfrm>
          <a:prstGeom prst="roundRect">
            <a:avLst/>
          </a:prstGeom>
          <a:solidFill>
            <a:srgbClr val="99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Lampu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hijau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804045" y="2276872"/>
            <a:ext cx="2288891" cy="10960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074732" y="1772816"/>
            <a:ext cx="3698026" cy="1296144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Mendapat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kejayaan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daripada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sesuatu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diperjuangkan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2343" y="4215690"/>
            <a:ext cx="2304256" cy="1049513"/>
          </a:xfrm>
          <a:prstGeom prst="roundRect">
            <a:avLst/>
          </a:prstGeom>
          <a:solidFill>
            <a:srgbClr val="99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Harimau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berantai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736842" y="886480"/>
            <a:ext cx="2356094" cy="38973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057171" y="332656"/>
            <a:ext cx="3698026" cy="1296144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  <a:latin typeface="Comic Sans MS" pitchFamily="66" charset="0"/>
              </a:rPr>
              <a:t>Orang yang paling ditakuti dalam sesuatu kumpulan</a:t>
            </a:r>
            <a:endParaRPr lang="ms-MY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7544" y="5616768"/>
            <a:ext cx="2304256" cy="836568"/>
          </a:xfrm>
          <a:prstGeom prst="roundRect">
            <a:avLst/>
          </a:prstGeom>
          <a:solidFill>
            <a:srgbClr val="99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Air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lebah</a:t>
            </a:r>
            <a:endParaRPr lang="ms-MY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00848" y="3284984"/>
            <a:ext cx="3672408" cy="836568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Air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madu</a:t>
            </a:r>
            <a:endParaRPr lang="ms-MY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3" name="Straight Connector 32"/>
          <p:cNvCxnSpPr>
            <a:endCxn id="32" idx="1"/>
          </p:cNvCxnSpPr>
          <p:nvPr/>
        </p:nvCxnSpPr>
        <p:spPr>
          <a:xfrm flipV="1">
            <a:off x="2780001" y="3703268"/>
            <a:ext cx="2320847" cy="24611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2376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Apakah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simpulan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bahasa</a:t>
            </a:r>
            <a:r>
              <a:rPr lang="en-US" b="1" dirty="0" smtClean="0">
                <a:latin typeface="Comic Sans MS" pitchFamily="66" charset="0"/>
              </a:rPr>
              <a:t> lain yang </a:t>
            </a:r>
            <a:r>
              <a:rPr lang="en-US" b="1" dirty="0" err="1" smtClean="0">
                <a:latin typeface="Comic Sans MS" pitchFamily="66" charset="0"/>
              </a:rPr>
              <a:t>anda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ketahui</a:t>
            </a:r>
            <a:r>
              <a:rPr lang="en-US" b="1" dirty="0" smtClean="0">
                <a:latin typeface="Comic Sans MS" pitchFamily="66" charset="0"/>
              </a:rPr>
              <a:t>?</a:t>
            </a:r>
            <a:endParaRPr lang="ms-MY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181</Words>
  <Application>Microsoft Office PowerPoint</Application>
  <PresentationFormat>On-screen Show (4:3)</PresentationFormat>
  <Paragraphs>66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Bahasa Melayu Tahun 4</vt:lpstr>
      <vt:lpstr>ULAT BUKU</vt:lpstr>
      <vt:lpstr>LANGKAH SERIBU</vt:lpstr>
      <vt:lpstr>LAMPU HIJAU</vt:lpstr>
      <vt:lpstr>PowerPoint Presentation</vt:lpstr>
      <vt:lpstr>PowerPoint Presentation</vt:lpstr>
      <vt:lpstr>Padankan simpulan bahasa yang diberikan dengan maksudnya.</vt:lpstr>
      <vt:lpstr>PowerPoint Presentation</vt:lpstr>
      <vt:lpstr>Apakah simpulan bahasa lain yang anda ketahui?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Melayu Tahun 4</dc:title>
  <dc:creator>FatiN_15</dc:creator>
  <cp:lastModifiedBy>FatiN_15</cp:lastModifiedBy>
  <cp:revision>38</cp:revision>
  <cp:lastPrinted>2011-05-05T22:26:38Z</cp:lastPrinted>
  <dcterms:created xsi:type="dcterms:W3CDTF">2011-04-11T03:41:39Z</dcterms:created>
  <dcterms:modified xsi:type="dcterms:W3CDTF">2011-05-05T22:41:10Z</dcterms:modified>
</cp:coreProperties>
</file>