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0" r:id="rId4"/>
    <p:sldId id="257" r:id="rId5"/>
    <p:sldId id="291" r:id="rId6"/>
    <p:sldId id="277" r:id="rId7"/>
    <p:sldId id="303" r:id="rId8"/>
    <p:sldId id="300" r:id="rId9"/>
    <p:sldId id="304" r:id="rId10"/>
    <p:sldId id="292" r:id="rId11"/>
    <p:sldId id="258" r:id="rId12"/>
    <p:sldId id="293" r:id="rId13"/>
    <p:sldId id="283" r:id="rId14"/>
    <p:sldId id="305" r:id="rId15"/>
    <p:sldId id="294" r:id="rId16"/>
    <p:sldId id="285" r:id="rId17"/>
    <p:sldId id="295" r:id="rId18"/>
    <p:sldId id="286" r:id="rId19"/>
    <p:sldId id="307" r:id="rId20"/>
    <p:sldId id="308" r:id="rId21"/>
    <p:sldId id="309" r:id="rId22"/>
    <p:sldId id="310" r:id="rId23"/>
    <p:sldId id="296" r:id="rId24"/>
    <p:sldId id="311" r:id="rId25"/>
    <p:sldId id="313" r:id="rId26"/>
    <p:sldId id="282" r:id="rId2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FF0000"/>
    <a:srgbClr val="FFCCCC"/>
    <a:srgbClr val="66FFFF"/>
    <a:srgbClr val="008000"/>
    <a:srgbClr val="FFFFCC"/>
    <a:srgbClr val="99FFCC"/>
    <a:srgbClr val="CC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8" autoAdjust="0"/>
    <p:restoredTop sz="94660"/>
  </p:normalViewPr>
  <p:slideViewPr>
    <p:cSldViewPr>
      <p:cViewPr varScale="1">
        <p:scale>
          <a:sx n="69" d="100"/>
          <a:sy n="69" d="100"/>
        </p:scale>
        <p:origin x="-12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0A0F90F-13FD-491C-BDBC-D1155C74D232}" type="datetimeFigureOut">
              <a:rPr lang="ms-MY" smtClean="0"/>
              <a:pPr/>
              <a:t>21/04/2011</a:t>
            </a:fld>
            <a:endParaRPr lang="ms-MY"/>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ms-MY"/>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1823520-C957-4246-857F-CD31025A5DE0}" type="slidenum">
              <a:rPr lang="ms-MY" smtClean="0"/>
              <a:pPr/>
              <a:t>‹#›</a:t>
            </a:fld>
            <a:endParaRPr lang="ms-MY"/>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0F90F-13FD-491C-BDBC-D1155C74D232}" type="datetimeFigureOut">
              <a:rPr lang="ms-MY" smtClean="0"/>
              <a:pPr/>
              <a:t>21/04/2011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1823520-C957-4246-857F-CD31025A5DE0}"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0F90F-13FD-491C-BDBC-D1155C74D232}" type="datetimeFigureOut">
              <a:rPr lang="ms-MY" smtClean="0"/>
              <a:pPr/>
              <a:t>21/04/2011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D1823520-C957-4246-857F-CD31025A5DE0}"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0A0F90F-13FD-491C-BDBC-D1155C74D232}" type="datetimeFigureOut">
              <a:rPr lang="ms-MY" smtClean="0"/>
              <a:pPr/>
              <a:t>21/04/2011</a:t>
            </a:fld>
            <a:endParaRPr lang="ms-MY"/>
          </a:p>
        </p:txBody>
      </p:sp>
      <p:sp>
        <p:nvSpPr>
          <p:cNvPr id="9" name="Slide Number Placeholder 8"/>
          <p:cNvSpPr>
            <a:spLocks noGrp="1"/>
          </p:cNvSpPr>
          <p:nvPr>
            <p:ph type="sldNum" sz="quarter" idx="15"/>
          </p:nvPr>
        </p:nvSpPr>
        <p:spPr/>
        <p:txBody>
          <a:bodyPr rtlCol="0"/>
          <a:lstStyle/>
          <a:p>
            <a:fld id="{D1823520-C957-4246-857F-CD31025A5DE0}" type="slidenum">
              <a:rPr lang="ms-MY" smtClean="0"/>
              <a:pPr/>
              <a:t>‹#›</a:t>
            </a:fld>
            <a:endParaRPr lang="ms-MY"/>
          </a:p>
        </p:txBody>
      </p:sp>
      <p:sp>
        <p:nvSpPr>
          <p:cNvPr id="10" name="Footer Placeholder 9"/>
          <p:cNvSpPr>
            <a:spLocks noGrp="1"/>
          </p:cNvSpPr>
          <p:nvPr>
            <p:ph type="ftr" sz="quarter" idx="16"/>
          </p:nvPr>
        </p:nvSpPr>
        <p:spPr/>
        <p:txBody>
          <a:bodyPr rtlCol="0"/>
          <a:lstStyle/>
          <a:p>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0A0F90F-13FD-491C-BDBC-D1155C74D232}" type="datetimeFigureOut">
              <a:rPr lang="ms-MY" smtClean="0"/>
              <a:pPr/>
              <a:t>21/04/2011</a:t>
            </a:fld>
            <a:endParaRPr lang="ms-MY"/>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ms-MY"/>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1823520-C957-4246-857F-CD31025A5DE0}" type="slidenum">
              <a:rPr lang="ms-MY" smtClean="0"/>
              <a:pPr/>
              <a:t>‹#›</a:t>
            </a:fld>
            <a:endParaRPr lang="ms-M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A0F90F-13FD-491C-BDBC-D1155C74D232}" type="datetimeFigureOut">
              <a:rPr lang="ms-MY" smtClean="0"/>
              <a:pPr/>
              <a:t>21/04/2011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D1823520-C957-4246-857F-CD31025A5DE0}" type="slidenum">
              <a:rPr lang="ms-MY" smtClean="0"/>
              <a:pPr/>
              <a:t>‹#›</a:t>
            </a:fld>
            <a:endParaRPr lang="ms-MY"/>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0A0F90F-13FD-491C-BDBC-D1155C74D232}" type="datetimeFigureOut">
              <a:rPr lang="ms-MY" smtClean="0"/>
              <a:pPr/>
              <a:t>21/04/2011</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D1823520-C957-4246-857F-CD31025A5DE0}" type="slidenum">
              <a:rPr lang="ms-MY" smtClean="0"/>
              <a:pPr/>
              <a:t>‹#›</a:t>
            </a:fld>
            <a:endParaRPr lang="ms-MY"/>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0A0F90F-13FD-491C-BDBC-D1155C74D232}" type="datetimeFigureOut">
              <a:rPr lang="ms-MY" smtClean="0"/>
              <a:pPr/>
              <a:t>21/04/2011</a:t>
            </a:fld>
            <a:endParaRPr lang="ms-MY"/>
          </a:p>
        </p:txBody>
      </p:sp>
      <p:sp>
        <p:nvSpPr>
          <p:cNvPr id="7" name="Slide Number Placeholder 6"/>
          <p:cNvSpPr>
            <a:spLocks noGrp="1"/>
          </p:cNvSpPr>
          <p:nvPr>
            <p:ph type="sldNum" sz="quarter" idx="11"/>
          </p:nvPr>
        </p:nvSpPr>
        <p:spPr/>
        <p:txBody>
          <a:bodyPr rtlCol="0"/>
          <a:lstStyle/>
          <a:p>
            <a:fld id="{D1823520-C957-4246-857F-CD31025A5DE0}" type="slidenum">
              <a:rPr lang="ms-MY" smtClean="0"/>
              <a:pPr/>
              <a:t>‹#›</a:t>
            </a:fld>
            <a:endParaRPr lang="ms-MY"/>
          </a:p>
        </p:txBody>
      </p:sp>
      <p:sp>
        <p:nvSpPr>
          <p:cNvPr id="8" name="Footer Placeholder 7"/>
          <p:cNvSpPr>
            <a:spLocks noGrp="1"/>
          </p:cNvSpPr>
          <p:nvPr>
            <p:ph type="ftr" sz="quarter" idx="12"/>
          </p:nvPr>
        </p:nvSpPr>
        <p:spPr/>
        <p:txBody>
          <a:bodyPr rtlCol="0"/>
          <a:lstStyle/>
          <a:p>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0F90F-13FD-491C-BDBC-D1155C74D232}" type="datetimeFigureOut">
              <a:rPr lang="ms-MY" smtClean="0"/>
              <a:pPr/>
              <a:t>21/04/2011</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D1823520-C957-4246-857F-CD31025A5DE0}"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0A0F90F-13FD-491C-BDBC-D1155C74D232}" type="datetimeFigureOut">
              <a:rPr lang="ms-MY" smtClean="0"/>
              <a:pPr/>
              <a:t>21/04/2011</a:t>
            </a:fld>
            <a:endParaRPr lang="ms-MY"/>
          </a:p>
        </p:txBody>
      </p:sp>
      <p:sp>
        <p:nvSpPr>
          <p:cNvPr id="22" name="Slide Number Placeholder 21"/>
          <p:cNvSpPr>
            <a:spLocks noGrp="1"/>
          </p:cNvSpPr>
          <p:nvPr>
            <p:ph type="sldNum" sz="quarter" idx="15"/>
          </p:nvPr>
        </p:nvSpPr>
        <p:spPr/>
        <p:txBody>
          <a:bodyPr rtlCol="0"/>
          <a:lstStyle/>
          <a:p>
            <a:fld id="{D1823520-C957-4246-857F-CD31025A5DE0}" type="slidenum">
              <a:rPr lang="ms-MY" smtClean="0"/>
              <a:pPr/>
              <a:t>‹#›</a:t>
            </a:fld>
            <a:endParaRPr lang="ms-MY"/>
          </a:p>
        </p:txBody>
      </p:sp>
      <p:sp>
        <p:nvSpPr>
          <p:cNvPr id="23" name="Footer Placeholder 22"/>
          <p:cNvSpPr>
            <a:spLocks noGrp="1"/>
          </p:cNvSpPr>
          <p:nvPr>
            <p:ph type="ftr" sz="quarter" idx="16"/>
          </p:nvPr>
        </p:nvSpPr>
        <p:spPr/>
        <p:txBody>
          <a:bodyPr rtlCol="0"/>
          <a:lstStyle/>
          <a:p>
            <a:endParaRPr lang="ms-M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0A0F90F-13FD-491C-BDBC-D1155C74D232}" type="datetimeFigureOut">
              <a:rPr lang="ms-MY" smtClean="0"/>
              <a:pPr/>
              <a:t>21/04/2011</a:t>
            </a:fld>
            <a:endParaRPr lang="ms-MY"/>
          </a:p>
        </p:txBody>
      </p:sp>
      <p:sp>
        <p:nvSpPr>
          <p:cNvPr id="18" name="Slide Number Placeholder 17"/>
          <p:cNvSpPr>
            <a:spLocks noGrp="1"/>
          </p:cNvSpPr>
          <p:nvPr>
            <p:ph type="sldNum" sz="quarter" idx="11"/>
          </p:nvPr>
        </p:nvSpPr>
        <p:spPr/>
        <p:txBody>
          <a:bodyPr rtlCol="0"/>
          <a:lstStyle/>
          <a:p>
            <a:fld id="{D1823520-C957-4246-857F-CD31025A5DE0}" type="slidenum">
              <a:rPr lang="ms-MY" smtClean="0"/>
              <a:pPr/>
              <a:t>‹#›</a:t>
            </a:fld>
            <a:endParaRPr lang="ms-MY"/>
          </a:p>
        </p:txBody>
      </p:sp>
      <p:sp>
        <p:nvSpPr>
          <p:cNvPr id="21" name="Footer Placeholder 20"/>
          <p:cNvSpPr>
            <a:spLocks noGrp="1"/>
          </p:cNvSpPr>
          <p:nvPr>
            <p:ph type="ftr" sz="quarter" idx="12"/>
          </p:nvPr>
        </p:nvSpPr>
        <p:spPr/>
        <p:txBody>
          <a:bodyPr rtlCol="0"/>
          <a:lstStyle/>
          <a:p>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0A0F90F-13FD-491C-BDBC-D1155C74D232}" type="datetimeFigureOut">
              <a:rPr lang="ms-MY" smtClean="0"/>
              <a:pPr/>
              <a:t>21/04/2011</a:t>
            </a:fld>
            <a:endParaRPr lang="ms-MY"/>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ms-MY"/>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1823520-C957-4246-857F-CD31025A5DE0}"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1.xml"/><Relationship Id="rId3" Type="http://schemas.microsoft.com/office/2007/relationships/hdphoto" Target="../media/hdphoto4.wdp"/><Relationship Id="rId7" Type="http://schemas.openxmlformats.org/officeDocument/2006/relationships/slide" Target="slide15.xml"/><Relationship Id="rId12" Type="http://schemas.openxmlformats.org/officeDocument/2006/relationships/slide" Target="slide12.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0.xml"/><Relationship Id="rId5" Type="http://schemas.microsoft.com/office/2007/relationships/hdphoto" Target="../media/hdphoto3.wdp"/><Relationship Id="rId10" Type="http://schemas.openxmlformats.org/officeDocument/2006/relationships/slide" Target="slide5.xml"/><Relationship Id="rId4" Type="http://schemas.openxmlformats.org/officeDocument/2006/relationships/image" Target="../media/image6.png"/><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tiN_15\Downloads\New folder (2)\Blue-Water-Background-Wallpaper-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1124744"/>
            <a:ext cx="6912768" cy="2592288"/>
          </a:xfrm>
        </p:spPr>
        <p:txBody>
          <a:bodyPr>
            <a:noAutofit/>
          </a:bodyPr>
          <a:lstStyle/>
          <a:p>
            <a:pPr algn="ctr"/>
            <a:r>
              <a:rPr lang="ms-MY" sz="62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Prinsip dan Etika Penggunaan Internet</a:t>
            </a:r>
            <a:endParaRPr lang="ms-MY" sz="62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3" name="Subtitle 2"/>
          <p:cNvSpPr>
            <a:spLocks noGrp="1"/>
          </p:cNvSpPr>
          <p:nvPr>
            <p:ph type="subTitle" idx="1"/>
          </p:nvPr>
        </p:nvSpPr>
        <p:spPr>
          <a:xfrm>
            <a:off x="1403648" y="4221088"/>
            <a:ext cx="6172200" cy="1515616"/>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algn="ctr"/>
            <a:r>
              <a:rPr lang="ms-MY" sz="2000" dirty="0" smtClean="0">
                <a:solidFill>
                  <a:schemeClr val="tx1"/>
                </a:solidFill>
              </a:rPr>
              <a:t>Disediakan Oleh:</a:t>
            </a:r>
          </a:p>
          <a:p>
            <a:pPr algn="ctr"/>
            <a:r>
              <a:rPr lang="ms-MY" sz="2000" dirty="0" smtClean="0">
                <a:solidFill>
                  <a:schemeClr val="tx1"/>
                </a:solidFill>
              </a:rPr>
              <a:t>Norfatinah Jiamil</a:t>
            </a:r>
          </a:p>
          <a:p>
            <a:pPr algn="ctr"/>
            <a:r>
              <a:rPr lang="ms-MY" sz="2000" dirty="0" smtClean="0">
                <a:solidFill>
                  <a:schemeClr val="tx1"/>
                </a:solidFill>
              </a:rPr>
              <a:t>PISMP Bahasa Melayu Ambilan Januari 2010</a:t>
            </a:r>
          </a:p>
          <a:p>
            <a:pPr algn="ctr"/>
            <a:r>
              <a:rPr lang="ms-MY" sz="2000" dirty="0" smtClean="0">
                <a:solidFill>
                  <a:schemeClr val="tx1"/>
                </a:solidFill>
              </a:rPr>
              <a:t>IPG Kampus Kent, Tuaran.</a:t>
            </a:r>
            <a:endParaRPr lang="ms-MY" sz="2000" dirty="0">
              <a:solidFill>
                <a:schemeClr val="tx1"/>
              </a:solidFill>
            </a:endParaRPr>
          </a:p>
        </p:txBody>
      </p:sp>
      <p:pic>
        <p:nvPicPr>
          <p:cNvPr id="1028" name="Picture 4" descr="me"/>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Lst>
          </a:blip>
          <a:srcRect/>
          <a:stretch>
            <a:fillRect/>
          </a:stretch>
        </p:blipFill>
        <p:spPr bwMode="auto">
          <a:xfrm>
            <a:off x="395536" y="4155839"/>
            <a:ext cx="1080120" cy="1649425"/>
          </a:xfrm>
          <a:prstGeom prst="rect">
            <a:avLst/>
          </a:prstGeom>
          <a:noFill/>
          <a:ln w="19050" algn="in">
            <a:solidFill>
              <a:schemeClr val="bg2">
                <a:lumMod val="75000"/>
              </a:schemeClr>
            </a:solidFill>
            <a:miter lim="800000"/>
            <a:headEnd/>
            <a:tailEnd/>
          </a:ln>
          <a:effectLst>
            <a:glow rad="228600">
              <a:schemeClr val="accent2">
                <a:satMod val="175000"/>
                <a:alpha val="40000"/>
              </a:schemeClr>
            </a:glow>
            <a:reflection blurRad="6350" stA="52000" endA="300" endPos="35000" dir="5400000" sy="-100000" algn="bl" rotWithShape="0"/>
          </a:effectLst>
        </p:spPr>
      </p:pic>
      <p:pic>
        <p:nvPicPr>
          <p:cNvPr id="6" name="Picture 2" descr="C:\Users\FatiN_15\Downloads\New folder (2)\istockphoto_9992382-wireless-internet-background.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97" b="98601" l="65526" r="93158">
                        <a14:foregroundMark x1="82895" y1="23776" x2="82895" y2="23776"/>
                        <a14:foregroundMark x1="80526" y1="26573" x2="80526" y2="26573"/>
                        <a14:foregroundMark x1="81579" y1="23776" x2="81579" y2="23776"/>
                        <a14:foregroundMark x1="76053" y1="84965" x2="76053" y2="84965"/>
                        <a14:foregroundMark x1="82105" y1="93007" x2="82105" y2="93007"/>
                      </a14:backgroundRemoval>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l="65222" r="3011"/>
          <a:stretch/>
        </p:blipFill>
        <p:spPr bwMode="auto">
          <a:xfrm>
            <a:off x="6876256" y="1"/>
            <a:ext cx="2501718" cy="6858000"/>
          </a:xfrm>
          <a:prstGeom prst="rect">
            <a:avLst/>
          </a:prstGeom>
          <a:noFill/>
          <a:effectLst>
            <a:glow rad="101600">
              <a:schemeClr val="accent3">
                <a:satMod val="175000"/>
                <a:alpha val="40000"/>
              </a:schemeClr>
            </a:glo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rgbClr val="FFFF00"/>
                                      </p:to>
                                    </p:animClr>
                                  </p:childTnLst>
                                </p:cTn>
                              </p:par>
                            </p:childTnLst>
                          </p:cTn>
                        </p:par>
                        <p:par>
                          <p:cTn id="7" fill="hold">
                            <p:stCondLst>
                              <p:cond delay="2000"/>
                            </p:stCondLst>
                            <p:childTnLst>
                              <p:par>
                                <p:cTn id="8" presetID="24"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par>
                          <p:cTn id="11" fill="hold">
                            <p:stCondLst>
                              <p:cond delay="2000"/>
                            </p:stCondLst>
                            <p:childTnLst>
                              <p:par>
                                <p:cTn id="12" presetID="5" presetClass="entr" presetSubtype="1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heckerboard(across)">
                                      <p:cBhvr>
                                        <p:cTn id="14" dur="500"/>
                                        <p:tgtEl>
                                          <p:spTgt spid="1028"/>
                                        </p:tgtEl>
                                      </p:cBhvr>
                                    </p:animEffect>
                                  </p:childTnLst>
                                </p:cTn>
                              </p:par>
                            </p:childTnLst>
                          </p:cTn>
                        </p:par>
                        <p:par>
                          <p:cTn id="15" fill="hold">
                            <p:stCondLst>
                              <p:cond delay="2500"/>
                            </p:stCondLst>
                            <p:childTnLst>
                              <p:par>
                                <p:cTn id="16" presetID="24"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par>
                          <p:cTn id="19" fill="hold">
                            <p:stCondLst>
                              <p:cond delay="2500"/>
                            </p:stCondLst>
                            <p:childTnLst>
                              <p:par>
                                <p:cTn id="20" presetID="24"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par>
                          <p:cTn id="23" fill="hold">
                            <p:stCondLst>
                              <p:cond delay="2500"/>
                            </p:stCondLst>
                            <p:childTnLst>
                              <p:par>
                                <p:cTn id="24" presetID="24"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to="" calcmode="lin" valueType="num">
                                      <p:cBhvr>
                                        <p:cTn id="26" dur="1" fill="hold"/>
                                        <p:tgtEl>
                                          <p:spTgt spid="3">
                                            <p:txEl>
                                              <p:pRg st="3" end="3"/>
                                            </p:txEl>
                                          </p:spTgt>
                                        </p:tgtEl>
                                        <p:attrNameLst>
                                          <p:attrName/>
                                        </p:attrNameLst>
                                      </p:cBhvr>
                                    </p:anim>
                                  </p:childTnLst>
                                </p:cTn>
                              </p:par>
                              <p:par>
                                <p:cTn id="27" presetID="2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1484784"/>
            <a:ext cx="6480720" cy="3312368"/>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ETIKA PENGGUNAAN INTERNET</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4" name="Oval 3"/>
          <p:cNvSpPr/>
          <p:nvPr/>
        </p:nvSpPr>
        <p:spPr>
          <a:xfrm>
            <a:off x="392939" y="2492896"/>
            <a:ext cx="3242957" cy="2094502"/>
          </a:xfrm>
          <a:prstGeom prst="ellipse">
            <a:avLst/>
          </a:prstGeom>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mic Sans MS" pitchFamily="66" charset="0"/>
              </a:rPr>
              <a:t>OBJEKTIF KOD ETIKA</a:t>
            </a:r>
            <a:endParaRPr lang="ms-MY" sz="3200" dirty="0">
              <a:latin typeface="Comic Sans MS" pitchFamily="66" charset="0"/>
            </a:endParaRPr>
          </a:p>
        </p:txBody>
      </p:sp>
      <p:sp>
        <p:nvSpPr>
          <p:cNvPr id="5" name="Rounded Rectangle 4"/>
          <p:cNvSpPr/>
          <p:nvPr/>
        </p:nvSpPr>
        <p:spPr>
          <a:xfrm>
            <a:off x="2483768" y="509531"/>
            <a:ext cx="4454881" cy="9423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000" dirty="0" smtClean="0">
                <a:solidFill>
                  <a:schemeClr val="tx1"/>
                </a:solidFill>
                <a:latin typeface="Comic Sans MS" pitchFamily="66" charset="0"/>
              </a:rPr>
              <a:t>Mengetahui masalah moral dan isu </a:t>
            </a:r>
            <a:r>
              <a:rPr lang="ms-MY" sz="2000" dirty="0">
                <a:solidFill>
                  <a:schemeClr val="tx1"/>
                </a:solidFill>
                <a:latin typeface="Comic Sans MS" pitchFamily="66" charset="0"/>
              </a:rPr>
              <a:t>etika</a:t>
            </a:r>
            <a:r>
              <a:rPr lang="ms-MY" sz="2000" dirty="0" smtClean="0">
                <a:solidFill>
                  <a:schemeClr val="tx1"/>
                </a:solidFill>
                <a:latin typeface="Comic Sans MS" pitchFamily="66" charset="0"/>
              </a:rPr>
              <a:t> komputer.</a:t>
            </a:r>
          </a:p>
        </p:txBody>
      </p:sp>
      <p:sp>
        <p:nvSpPr>
          <p:cNvPr id="8" name="Rounded Rectangle 7"/>
          <p:cNvSpPr/>
          <p:nvPr/>
        </p:nvSpPr>
        <p:spPr>
          <a:xfrm>
            <a:off x="5161683" y="1772816"/>
            <a:ext cx="3068334" cy="942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000" dirty="0" smtClean="0">
                <a:solidFill>
                  <a:schemeClr val="tx1"/>
                </a:solidFill>
                <a:latin typeface="Comic Sans MS" pitchFamily="66" charset="0"/>
              </a:rPr>
              <a:t>Memahami prinsip </a:t>
            </a:r>
            <a:r>
              <a:rPr lang="ms-MY" sz="2000" dirty="0">
                <a:solidFill>
                  <a:schemeClr val="tx1"/>
                </a:solidFill>
                <a:latin typeface="Comic Sans MS" pitchFamily="66" charset="0"/>
              </a:rPr>
              <a:t>etika</a:t>
            </a:r>
            <a:r>
              <a:rPr lang="ms-MY" sz="2000" dirty="0" smtClean="0">
                <a:solidFill>
                  <a:schemeClr val="tx1"/>
                </a:solidFill>
                <a:latin typeface="Comic Sans MS" pitchFamily="66" charset="0"/>
              </a:rPr>
              <a:t> komputer. </a:t>
            </a:r>
          </a:p>
        </p:txBody>
      </p:sp>
      <p:sp>
        <p:nvSpPr>
          <p:cNvPr id="9" name="Rounded Rectangle 8"/>
          <p:cNvSpPr/>
          <p:nvPr/>
        </p:nvSpPr>
        <p:spPr>
          <a:xfrm>
            <a:off x="2771799" y="5703005"/>
            <a:ext cx="4454881" cy="9476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000" dirty="0" smtClean="0">
                <a:solidFill>
                  <a:schemeClr val="tx1"/>
                </a:solidFill>
                <a:latin typeface="Comic Sans MS" pitchFamily="66" charset="0"/>
              </a:rPr>
              <a:t>Memahami </a:t>
            </a:r>
            <a:r>
              <a:rPr lang="ms-MY" sz="2000" dirty="0">
                <a:solidFill>
                  <a:schemeClr val="tx1"/>
                </a:solidFill>
                <a:latin typeface="Comic Sans MS" pitchFamily="66" charset="0"/>
              </a:rPr>
              <a:t>etika</a:t>
            </a:r>
            <a:r>
              <a:rPr lang="ms-MY" sz="2000" dirty="0" smtClean="0">
                <a:solidFill>
                  <a:schemeClr val="tx1"/>
                </a:solidFill>
                <a:latin typeface="Comic Sans MS" pitchFamily="66" charset="0"/>
              </a:rPr>
              <a:t> profesional Teknologi Maklumat.</a:t>
            </a:r>
          </a:p>
        </p:txBody>
      </p:sp>
      <p:sp>
        <p:nvSpPr>
          <p:cNvPr id="10" name="Rounded Rectangle 9"/>
          <p:cNvSpPr/>
          <p:nvPr/>
        </p:nvSpPr>
        <p:spPr>
          <a:xfrm>
            <a:off x="5220072" y="4437112"/>
            <a:ext cx="3096344" cy="9686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000" dirty="0" smtClean="0">
                <a:solidFill>
                  <a:schemeClr val="tx1"/>
                </a:solidFill>
                <a:latin typeface="Comic Sans MS" pitchFamily="66" charset="0"/>
              </a:rPr>
              <a:t>Keperluan </a:t>
            </a:r>
            <a:r>
              <a:rPr lang="ms-MY" sz="2000" dirty="0">
                <a:solidFill>
                  <a:schemeClr val="tx1"/>
                </a:solidFill>
                <a:latin typeface="Comic Sans MS" pitchFamily="66" charset="0"/>
              </a:rPr>
              <a:t>etika</a:t>
            </a:r>
            <a:r>
              <a:rPr lang="ms-MY" sz="2000" dirty="0" smtClean="0">
                <a:solidFill>
                  <a:schemeClr val="tx1"/>
                </a:solidFill>
                <a:latin typeface="Comic Sans MS" pitchFamily="66" charset="0"/>
              </a:rPr>
              <a:t> komputer. </a:t>
            </a:r>
          </a:p>
        </p:txBody>
      </p:sp>
      <p:sp>
        <p:nvSpPr>
          <p:cNvPr id="11" name="Rounded Rectangle 10"/>
          <p:cNvSpPr/>
          <p:nvPr/>
        </p:nvSpPr>
        <p:spPr>
          <a:xfrm>
            <a:off x="6057393" y="3068960"/>
            <a:ext cx="2907095" cy="10001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000" dirty="0" smtClean="0">
                <a:solidFill>
                  <a:schemeClr val="tx1"/>
                </a:solidFill>
                <a:latin typeface="Comic Sans MS" pitchFamily="66" charset="0"/>
              </a:rPr>
              <a:t>Mengetahui fungsi kod etika</a:t>
            </a:r>
            <a:r>
              <a:rPr lang="ms-MY" sz="2000" dirty="0">
                <a:solidFill>
                  <a:schemeClr val="tx1"/>
                </a:solidFill>
                <a:latin typeface="Comic Sans MS" pitchFamily="66" charset="0"/>
              </a:rPr>
              <a:t> </a:t>
            </a:r>
            <a:r>
              <a:rPr lang="ms-MY" sz="2000" dirty="0" smtClean="0">
                <a:solidFill>
                  <a:schemeClr val="tx1"/>
                </a:solidFill>
                <a:latin typeface="Comic Sans MS" pitchFamily="66" charset="0"/>
              </a:rPr>
              <a:t>profesional</a:t>
            </a:r>
            <a:r>
              <a:rPr lang="ms-MY" sz="2000" dirty="0">
                <a:solidFill>
                  <a:schemeClr val="tx1"/>
                </a:solidFill>
                <a:latin typeface="Comic Sans MS" pitchFamily="66" charset="0"/>
              </a:rPr>
              <a:t>.</a:t>
            </a:r>
            <a:endParaRPr lang="ms-MY" sz="2000" dirty="0" smtClean="0">
              <a:solidFill>
                <a:schemeClr val="tx1"/>
              </a:solidFill>
              <a:latin typeface="Comic Sans MS" pitchFamily="66" charset="0"/>
            </a:endParaRPr>
          </a:p>
        </p:txBody>
      </p:sp>
      <p:cxnSp>
        <p:nvCxnSpPr>
          <p:cNvPr id="12" name="Straight Arrow Connector 11"/>
          <p:cNvCxnSpPr/>
          <p:nvPr/>
        </p:nvCxnSpPr>
        <p:spPr>
          <a:xfrm>
            <a:off x="3635896" y="3569014"/>
            <a:ext cx="2421497" cy="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4" idx="6"/>
            <a:endCxn id="10" idx="1"/>
          </p:cNvCxnSpPr>
          <p:nvPr/>
        </p:nvCxnSpPr>
        <p:spPr>
          <a:xfrm>
            <a:off x="3635896" y="3540147"/>
            <a:ext cx="1584176" cy="1381285"/>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4" idx="6"/>
          </p:cNvCxnSpPr>
          <p:nvPr/>
        </p:nvCxnSpPr>
        <p:spPr>
          <a:xfrm>
            <a:off x="3635896" y="3540147"/>
            <a:ext cx="0" cy="2162858"/>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4" idx="6"/>
          </p:cNvCxnSpPr>
          <p:nvPr/>
        </p:nvCxnSpPr>
        <p:spPr>
          <a:xfrm flipV="1">
            <a:off x="3635896" y="1451892"/>
            <a:ext cx="0" cy="2088255"/>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4" idx="6"/>
            <a:endCxn id="8" idx="1"/>
          </p:cNvCxnSpPr>
          <p:nvPr/>
        </p:nvCxnSpPr>
        <p:spPr>
          <a:xfrm flipV="1">
            <a:off x="3635896" y="2243996"/>
            <a:ext cx="1525787" cy="1296151"/>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15" name="Action Button: Home 14">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16024" y="2060848"/>
            <a:ext cx="7092280" cy="3312368"/>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ISU UTAMA BERHUBUNG DENGAN </a:t>
            </a:r>
            <a:b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b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TAK BERETIKA.</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8" name="Content Placeholder 2"/>
          <p:cNvSpPr txBox="1">
            <a:spLocks/>
          </p:cNvSpPr>
          <p:nvPr/>
        </p:nvSpPr>
        <p:spPr>
          <a:xfrm>
            <a:off x="395536" y="4863912"/>
            <a:ext cx="8316924" cy="1819436"/>
          </a:xfrm>
          <a:prstGeom prst="rect">
            <a:avLst/>
          </a:prstGeom>
          <a:solidFill>
            <a:srgbClr val="FFCCCC"/>
          </a:solidFill>
          <a:effectLst>
            <a:glow rad="228600">
              <a:schemeClr val="accent6">
                <a:satMod val="175000"/>
                <a:alpha val="40000"/>
              </a:schemeClr>
            </a:glow>
            <a:softEdge rad="31750"/>
          </a:effectLst>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ms-MY" sz="2800" u="sng" dirty="0" smtClean="0">
                <a:latin typeface="Comic Sans MS" pitchFamily="66" charset="0"/>
              </a:rPr>
              <a:t>Kerahsiaan maklumat atau </a:t>
            </a:r>
            <a:r>
              <a:rPr lang="ms-MY" sz="2800" i="1" u="sng" dirty="0" smtClean="0">
                <a:latin typeface="Comic Sans MS" pitchFamily="66" charset="0"/>
              </a:rPr>
              <a:t>information piracy.</a:t>
            </a:r>
          </a:p>
          <a:p>
            <a:pPr marL="0" indent="0">
              <a:buNone/>
            </a:pPr>
            <a:endParaRPr lang="ms-MY" sz="500" i="1" dirty="0" smtClean="0">
              <a:latin typeface="Comic Sans MS" pitchFamily="66" charset="0"/>
            </a:endParaRPr>
          </a:p>
          <a:p>
            <a:pPr algn="ctr">
              <a:buFont typeface="Wingdings"/>
              <a:buNone/>
            </a:pPr>
            <a:r>
              <a:rPr lang="ms-MY" sz="2800" i="1" dirty="0" smtClean="0">
                <a:latin typeface="Comic Sans MS" pitchFamily="66" charset="0"/>
              </a:rPr>
              <a:t>	</a:t>
            </a:r>
            <a:r>
              <a:rPr lang="ms-MY" sz="2800" dirty="0" smtClean="0">
                <a:latin typeface="Comic Sans MS" pitchFamily="66" charset="0"/>
              </a:rPr>
              <a:t>Maklumat rahsia atau sulit dicapai oleh pihak atau cara yang tidak dibenarkan.</a:t>
            </a:r>
            <a:endParaRPr lang="ms-MY" sz="2800" i="1" dirty="0" smtClean="0">
              <a:latin typeface="Comic Sans MS" pitchFamily="66" charset="0"/>
            </a:endParaRPr>
          </a:p>
        </p:txBody>
      </p:sp>
      <p:sp>
        <p:nvSpPr>
          <p:cNvPr id="9" name="Content Placeholder 2"/>
          <p:cNvSpPr txBox="1">
            <a:spLocks/>
          </p:cNvSpPr>
          <p:nvPr/>
        </p:nvSpPr>
        <p:spPr>
          <a:xfrm>
            <a:off x="395536" y="2708920"/>
            <a:ext cx="8280920" cy="1819436"/>
          </a:xfrm>
          <a:prstGeom prst="rect">
            <a:avLst/>
          </a:prstGeom>
          <a:solidFill>
            <a:srgbClr val="FFCCCC"/>
          </a:solidFill>
          <a:effectLst>
            <a:glow rad="228600">
              <a:schemeClr val="accent6">
                <a:satMod val="175000"/>
                <a:alpha val="40000"/>
              </a:schemeClr>
            </a:glow>
            <a:softEdge rad="31750"/>
          </a:effectLst>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ms-MY" sz="2800" u="sng" dirty="0">
                <a:latin typeface="Comic Sans MS" pitchFamily="66" charset="0"/>
              </a:rPr>
              <a:t>Pencerobohan sistem </a:t>
            </a:r>
            <a:r>
              <a:rPr lang="ms-MY" sz="2800" u="sng" dirty="0" smtClean="0">
                <a:latin typeface="Comic Sans MS" pitchFamily="66" charset="0"/>
              </a:rPr>
              <a:t>komputer</a:t>
            </a:r>
            <a:r>
              <a:rPr lang="ms-MY" sz="2800" i="1" u="sng" dirty="0" smtClean="0">
                <a:latin typeface="Comic Sans MS" pitchFamily="66" charset="0"/>
              </a:rPr>
              <a:t>.</a:t>
            </a:r>
          </a:p>
          <a:p>
            <a:pPr marL="0" indent="0">
              <a:buNone/>
            </a:pPr>
            <a:endParaRPr lang="ms-MY" sz="500" i="1" dirty="0" smtClean="0">
              <a:latin typeface="Comic Sans MS" pitchFamily="66" charset="0"/>
            </a:endParaRPr>
          </a:p>
          <a:p>
            <a:pPr algn="ctr">
              <a:buNone/>
            </a:pPr>
            <a:r>
              <a:rPr lang="ms-MY" sz="2800" i="1" dirty="0" smtClean="0">
                <a:latin typeface="Comic Sans MS" pitchFamily="66" charset="0"/>
              </a:rPr>
              <a:t>	</a:t>
            </a:r>
            <a:r>
              <a:rPr lang="ms-MY" sz="2800" dirty="0">
                <a:latin typeface="Comic Sans MS" pitchFamily="66" charset="0"/>
              </a:rPr>
              <a:t>Pengguna yang tidak mempunyai hak capaian ke atas sistem memasuki sistem.</a:t>
            </a:r>
          </a:p>
        </p:txBody>
      </p:sp>
      <p:sp>
        <p:nvSpPr>
          <p:cNvPr id="10" name="Content Placeholder 2"/>
          <p:cNvSpPr txBox="1">
            <a:spLocks/>
          </p:cNvSpPr>
          <p:nvPr/>
        </p:nvSpPr>
        <p:spPr>
          <a:xfrm>
            <a:off x="418275" y="332656"/>
            <a:ext cx="8280920" cy="2016224"/>
          </a:xfrm>
          <a:prstGeom prst="rect">
            <a:avLst/>
          </a:prstGeom>
          <a:solidFill>
            <a:srgbClr val="FFCCCC"/>
          </a:solidFill>
          <a:effectLst>
            <a:glow rad="228600">
              <a:schemeClr val="accent6">
                <a:satMod val="175000"/>
                <a:alpha val="40000"/>
              </a:schemeClr>
            </a:glow>
            <a:softEdge rad="31750"/>
          </a:effectLst>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ms-MY" sz="3000" u="sng" dirty="0">
                <a:latin typeface="Comic Sans MS" pitchFamily="66" charset="0"/>
              </a:rPr>
              <a:t>Pelanggaran hak cipta perisian atau software piracy</a:t>
            </a:r>
            <a:r>
              <a:rPr lang="ms-MY" sz="3000" i="1" u="sng" dirty="0" smtClean="0">
                <a:latin typeface="Comic Sans MS" pitchFamily="66" charset="0"/>
              </a:rPr>
              <a:t>.</a:t>
            </a:r>
          </a:p>
          <a:p>
            <a:pPr marL="0" indent="0">
              <a:buNone/>
            </a:pPr>
            <a:endParaRPr lang="ms-MY" sz="500" i="1" dirty="0" smtClean="0">
              <a:latin typeface="Comic Sans MS" pitchFamily="66" charset="0"/>
            </a:endParaRPr>
          </a:p>
          <a:p>
            <a:pPr algn="ctr">
              <a:buNone/>
            </a:pPr>
            <a:r>
              <a:rPr lang="ms-MY" sz="2800" i="1" dirty="0" smtClean="0">
                <a:latin typeface="Comic Sans MS" pitchFamily="66" charset="0"/>
              </a:rPr>
              <a:t>	</a:t>
            </a:r>
            <a:r>
              <a:rPr lang="nn-NO" sz="3000" dirty="0">
                <a:latin typeface="Comic Sans MS" pitchFamily="66" charset="0"/>
              </a:rPr>
              <a:t>Tindakan membuat salinan secara tidak sah terhadap perisian yang mempunyai hak cipta</a:t>
            </a:r>
            <a:endParaRPr lang="ms-MY" sz="3000" dirty="0">
              <a:latin typeface="Comic Sans MS" pitchFamily="66" charset="0"/>
            </a:endParaRPr>
          </a:p>
        </p:txBody>
      </p:sp>
      <p:sp>
        <p:nvSpPr>
          <p:cNvPr id="7" name="Action Button: Forward or Next 6">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9" name="Content Placeholder 2"/>
          <p:cNvSpPr txBox="1">
            <a:spLocks/>
          </p:cNvSpPr>
          <p:nvPr/>
        </p:nvSpPr>
        <p:spPr>
          <a:xfrm>
            <a:off x="429005" y="4221088"/>
            <a:ext cx="8280920" cy="1819436"/>
          </a:xfrm>
          <a:prstGeom prst="rect">
            <a:avLst/>
          </a:prstGeom>
          <a:solidFill>
            <a:srgbClr val="FFCCCC"/>
          </a:solidFill>
          <a:effectLst>
            <a:glow rad="228600">
              <a:schemeClr val="accent6">
                <a:satMod val="175000"/>
                <a:alpha val="40000"/>
              </a:schemeClr>
            </a:glow>
            <a:softEdge rad="31750"/>
          </a:effectLst>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ms-MY" sz="2800" u="sng" dirty="0">
                <a:latin typeface="Comic Sans MS" pitchFamily="66" charset="0"/>
              </a:rPr>
              <a:t>Kod etika penggunaan </a:t>
            </a:r>
            <a:r>
              <a:rPr lang="ms-MY" sz="2800" u="sng" dirty="0" smtClean="0">
                <a:latin typeface="Comic Sans MS" pitchFamily="66" charset="0"/>
              </a:rPr>
              <a:t>komputer</a:t>
            </a:r>
            <a:r>
              <a:rPr lang="ms-MY" sz="2800" i="1" u="sng" dirty="0" smtClean="0">
                <a:latin typeface="Comic Sans MS" pitchFamily="66" charset="0"/>
              </a:rPr>
              <a:t>.</a:t>
            </a:r>
          </a:p>
          <a:p>
            <a:pPr marL="0" indent="0">
              <a:buNone/>
            </a:pPr>
            <a:endParaRPr lang="ms-MY" sz="500" i="1" dirty="0" smtClean="0">
              <a:latin typeface="Comic Sans MS" pitchFamily="66" charset="0"/>
            </a:endParaRPr>
          </a:p>
          <a:p>
            <a:pPr algn="ctr">
              <a:buNone/>
            </a:pPr>
            <a:r>
              <a:rPr lang="ms-MY" sz="2800" i="1" dirty="0" smtClean="0">
                <a:latin typeface="Comic Sans MS" pitchFamily="66" charset="0"/>
              </a:rPr>
              <a:t>	</a:t>
            </a:r>
            <a:r>
              <a:rPr lang="sv-SE" sz="2800" dirty="0">
                <a:latin typeface="Comic Sans MS" pitchFamily="66" charset="0"/>
              </a:rPr>
              <a:t>Panduan bertulis yang menentukan sesuatu tindakan berkaitan etika komputer</a:t>
            </a:r>
            <a:r>
              <a:rPr lang="ms-MY" sz="2800" dirty="0" smtClean="0">
                <a:latin typeface="Comic Sans MS" pitchFamily="66" charset="0"/>
              </a:rPr>
              <a:t>.</a:t>
            </a:r>
            <a:endParaRPr lang="ms-MY" sz="2800" dirty="0">
              <a:latin typeface="Comic Sans MS" pitchFamily="66" charset="0"/>
            </a:endParaRPr>
          </a:p>
        </p:txBody>
      </p:sp>
      <p:sp>
        <p:nvSpPr>
          <p:cNvPr id="10" name="Content Placeholder 2"/>
          <p:cNvSpPr txBox="1">
            <a:spLocks/>
          </p:cNvSpPr>
          <p:nvPr/>
        </p:nvSpPr>
        <p:spPr>
          <a:xfrm>
            <a:off x="395536" y="620688"/>
            <a:ext cx="8280920" cy="3096344"/>
          </a:xfrm>
          <a:prstGeom prst="rect">
            <a:avLst/>
          </a:prstGeom>
          <a:solidFill>
            <a:srgbClr val="FFCCCC"/>
          </a:solidFill>
          <a:effectLst>
            <a:glow rad="228600">
              <a:schemeClr val="accent6">
                <a:satMod val="175000"/>
                <a:alpha val="40000"/>
              </a:schemeClr>
            </a:glow>
            <a:softEdge rad="31750"/>
          </a:effectLst>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ms-MY" sz="3000" u="sng" dirty="0">
                <a:latin typeface="Comic Sans MS" pitchFamily="66" charset="0"/>
              </a:rPr>
              <a:t>Kesahihan maklumat atau </a:t>
            </a:r>
            <a:r>
              <a:rPr lang="ms-MY" sz="3000" i="1" u="sng" dirty="0">
                <a:latin typeface="Comic Sans MS" pitchFamily="66" charset="0"/>
              </a:rPr>
              <a:t>information </a:t>
            </a:r>
            <a:r>
              <a:rPr lang="ms-MY" sz="3000" i="1" u="sng" dirty="0" smtClean="0">
                <a:latin typeface="Comic Sans MS" pitchFamily="66" charset="0"/>
              </a:rPr>
              <a:t>accuracy.</a:t>
            </a:r>
          </a:p>
          <a:p>
            <a:pPr marL="0" indent="0">
              <a:buNone/>
            </a:pPr>
            <a:endParaRPr lang="ms-MY" sz="500" i="1" dirty="0" smtClean="0">
              <a:latin typeface="Comic Sans MS" pitchFamily="66" charset="0"/>
            </a:endParaRPr>
          </a:p>
          <a:p>
            <a:pPr algn="ctr">
              <a:buNone/>
            </a:pPr>
            <a:r>
              <a:rPr lang="ms-MY" sz="2800" i="1" dirty="0" smtClean="0">
                <a:latin typeface="Comic Sans MS" pitchFamily="66" charset="0"/>
              </a:rPr>
              <a:t>	</a:t>
            </a:r>
            <a:r>
              <a:rPr lang="nn-NO" sz="3000" dirty="0">
                <a:latin typeface="Comic Sans MS" pitchFamily="66" charset="0"/>
              </a:rPr>
              <a:t>Berkaitan dengan kesahihan input. Sumber maklumat yang diperolehi perlu dipastikan kesahihan sumbernya dari pihak yang bertanggungjawab mengeluarkan maklumat tersebut</a:t>
            </a:r>
            <a:r>
              <a:rPr lang="nn-NO" sz="3000" dirty="0" smtClean="0">
                <a:latin typeface="Comic Sans MS" pitchFamily="66" charset="0"/>
              </a:rPr>
              <a:t>.</a:t>
            </a:r>
            <a:endParaRPr lang="nn-NO" sz="3000" dirty="0">
              <a:latin typeface="Comic Sans MS" pitchFamily="66" charset="0"/>
            </a:endParaRPr>
          </a:p>
        </p:txBody>
      </p:sp>
      <p:sp>
        <p:nvSpPr>
          <p:cNvPr id="7" name="Action Button: Home 6">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1157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16024" y="1628800"/>
            <a:ext cx="7092280" cy="3312368"/>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BAGAIMANA UNTUK BERETIKA?</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pic>
        <p:nvPicPr>
          <p:cNvPr id="4" name="Picture 2" descr="http://www.tessing.com/Question%20Guy.gif"/>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bwMode="auto">
          <a:xfrm>
            <a:off x="6732240" y="908720"/>
            <a:ext cx="2232247" cy="5380653"/>
          </a:xfrm>
          <a:prstGeom prst="rect">
            <a:avLst/>
          </a:prstGeom>
          <a:ln>
            <a:noFill/>
          </a:ln>
          <a:effectLst>
            <a:softEdge rad="112500"/>
          </a:effectLst>
        </p:spPr>
      </p:pic>
      <p:sp>
        <p:nvSpPr>
          <p:cNvPr id="6" name="Action Button: Forward or Next 5">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8" name="Snip Diagonal Corner Rectangle 7"/>
          <p:cNvSpPr/>
          <p:nvPr/>
        </p:nvSpPr>
        <p:spPr>
          <a:xfrm>
            <a:off x="3059832" y="764704"/>
            <a:ext cx="5832648" cy="1895814"/>
          </a:xfrm>
          <a:prstGeom prst="snip2DiagRect">
            <a:avLst/>
          </a:prstGeom>
          <a:solidFill>
            <a:srgbClr val="CCFFCC"/>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dirty="0" smtClean="0">
                <a:latin typeface="Comic Sans MS" pitchFamily="66" charset="0"/>
              </a:rPr>
              <a:t>Pastikan anda tidak melanggar amanah yang diberikan. </a:t>
            </a:r>
          </a:p>
          <a:p>
            <a:pPr algn="ctr"/>
            <a:r>
              <a:rPr lang="ms-MY" sz="2400" dirty="0" smtClean="0">
                <a:latin typeface="Comic Sans MS" pitchFamily="66" charset="0"/>
              </a:rPr>
              <a:t>Contoh: mendedahkan kata laluan yang diberikan kepada orang lain.</a:t>
            </a:r>
          </a:p>
        </p:txBody>
      </p:sp>
      <p:sp>
        <p:nvSpPr>
          <p:cNvPr id="6" name="Snip Diagonal Corner Rectangle 5"/>
          <p:cNvSpPr/>
          <p:nvPr/>
        </p:nvSpPr>
        <p:spPr>
          <a:xfrm>
            <a:off x="3059832" y="3284984"/>
            <a:ext cx="5832648" cy="1296144"/>
          </a:xfrm>
          <a:prstGeom prst="snip2DiagRect">
            <a:avLst/>
          </a:prstGeom>
          <a:solidFill>
            <a:srgbClr val="CCFFCC"/>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dirty="0" smtClean="0">
                <a:latin typeface="Comic Sans MS" pitchFamily="66" charset="0"/>
              </a:rPr>
              <a:t>Hindarkan diri daripada mengganggu atau mengancam sistem orang lain.</a:t>
            </a:r>
          </a:p>
        </p:txBody>
      </p:sp>
      <p:sp>
        <p:nvSpPr>
          <p:cNvPr id="9" name="Snip Diagonal Corner Rectangle 8"/>
          <p:cNvSpPr/>
          <p:nvPr/>
        </p:nvSpPr>
        <p:spPr>
          <a:xfrm>
            <a:off x="3059832" y="5313259"/>
            <a:ext cx="5832648" cy="929704"/>
          </a:xfrm>
          <a:prstGeom prst="snip2DiagRect">
            <a:avLst/>
          </a:prstGeom>
          <a:solidFill>
            <a:srgbClr val="CCFFCC"/>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r>
              <a:rPr lang="ms-MY" sz="2400" dirty="0" smtClean="0">
                <a:latin typeface="Comic Sans MS" pitchFamily="66" charset="0"/>
              </a:rPr>
              <a:t>Patuhi hak cipta.</a:t>
            </a:r>
            <a:endParaRPr lang="ms-MY" sz="2400" dirty="0">
              <a:latin typeface="Comic Sans MS" pitchFamily="66" charset="0"/>
            </a:endParaRPr>
          </a:p>
        </p:txBody>
      </p:sp>
      <p:sp>
        <p:nvSpPr>
          <p:cNvPr id="10" name="Right Arrow 9"/>
          <p:cNvSpPr/>
          <p:nvPr/>
        </p:nvSpPr>
        <p:spPr>
          <a:xfrm>
            <a:off x="222145" y="4986023"/>
            <a:ext cx="2555776" cy="1584176"/>
          </a:xfrm>
          <a:prstGeom prst="rightArrow">
            <a:avLst>
              <a:gd name="adj1" fmla="val 70739"/>
              <a:gd name="adj2" fmla="val 50000"/>
            </a:avLst>
          </a:prstGeom>
          <a:solidFill>
            <a:srgbClr val="CCFF33"/>
          </a:solidFill>
          <a:effectLst>
            <a:glow rad="228600">
              <a:schemeClr val="accent4">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i="1" dirty="0" smtClean="0">
                <a:latin typeface="Comic Sans MS" pitchFamily="66" charset="0"/>
              </a:rPr>
              <a:t>Respecting academic integrity.</a:t>
            </a:r>
          </a:p>
        </p:txBody>
      </p:sp>
      <p:sp>
        <p:nvSpPr>
          <p:cNvPr id="11" name="Right Arrow 10"/>
          <p:cNvSpPr/>
          <p:nvPr/>
        </p:nvSpPr>
        <p:spPr>
          <a:xfrm>
            <a:off x="228863" y="2996952"/>
            <a:ext cx="2555776" cy="1584176"/>
          </a:xfrm>
          <a:prstGeom prst="rightArrow">
            <a:avLst>
              <a:gd name="adj1" fmla="val 70739"/>
              <a:gd name="adj2" fmla="val 50000"/>
            </a:avLst>
          </a:prstGeom>
          <a:solidFill>
            <a:srgbClr val="CCFF33"/>
          </a:solidFill>
          <a:effectLst>
            <a:glow rad="228600">
              <a:schemeClr val="accent4">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i="1" dirty="0">
                <a:latin typeface="Comic Sans MS" pitchFamily="66" charset="0"/>
              </a:rPr>
              <a:t>Respecting others</a:t>
            </a:r>
          </a:p>
        </p:txBody>
      </p:sp>
      <p:sp>
        <p:nvSpPr>
          <p:cNvPr id="12" name="Right Arrow 11"/>
          <p:cNvSpPr/>
          <p:nvPr/>
        </p:nvSpPr>
        <p:spPr>
          <a:xfrm>
            <a:off x="258238" y="920523"/>
            <a:ext cx="2555776" cy="1584176"/>
          </a:xfrm>
          <a:prstGeom prst="rightArrow">
            <a:avLst>
              <a:gd name="adj1" fmla="val 70739"/>
              <a:gd name="adj2" fmla="val 50000"/>
            </a:avLst>
          </a:prstGeom>
          <a:solidFill>
            <a:srgbClr val="CCFF33"/>
          </a:solidFill>
          <a:effectLst>
            <a:glow rad="228600">
              <a:schemeClr val="accent4">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i="1" dirty="0">
                <a:latin typeface="Comic Sans MS" pitchFamily="66" charset="0"/>
              </a:rPr>
              <a:t>Respecting yourself</a:t>
            </a:r>
          </a:p>
        </p:txBody>
      </p:sp>
      <p:sp>
        <p:nvSpPr>
          <p:cNvPr id="15" name="Action Button: Home 14">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16024" y="1052736"/>
            <a:ext cx="7092280" cy="4248472"/>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TATACARA SEMASA MENGGUNAKAN INTERNET </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791580" y="1679352"/>
            <a:ext cx="7560840" cy="3816424"/>
          </a:xfrm>
          <a:prstGeom prst="foldedCorner">
            <a:avLst/>
          </a:prstGeom>
          <a:solidFill>
            <a:srgbClr val="66FFFF"/>
          </a:solidFill>
          <a:effectLst>
            <a:glow rad="228600">
              <a:schemeClr val="accent6">
                <a:satMod val="175000"/>
                <a:alpha val="40000"/>
              </a:schemeClr>
            </a:glow>
            <a:softEdge rad="31750"/>
          </a:effectLst>
        </p:spPr>
        <p:txBody>
          <a:bodyPr>
            <a:normAutofit fontScale="85000" lnSpcReduction="10000"/>
          </a:bodyPr>
          <a:lstStyle/>
          <a:p>
            <a:pPr marL="0" indent="0">
              <a:lnSpc>
                <a:spcPct val="170000"/>
              </a:lnSpc>
              <a:buNone/>
            </a:pPr>
            <a:endParaRPr lang="en-US" sz="2800" b="1" dirty="0" smtClean="0">
              <a:latin typeface="Comic Sans MS" pitchFamily="66" charset="0"/>
            </a:endParaRPr>
          </a:p>
          <a:p>
            <a:pPr algn="just">
              <a:lnSpc>
                <a:spcPct val="170000"/>
              </a:lnSpc>
              <a:buFont typeface="Wingdings" pitchFamily="2" charset="2"/>
              <a:buNone/>
            </a:pPr>
            <a:r>
              <a:rPr lang="en-US" sz="2800" dirty="0" smtClean="0">
                <a:latin typeface="Comic Sans MS" pitchFamily="66" charset="0"/>
              </a:rPr>
              <a:t> </a:t>
            </a:r>
            <a:r>
              <a:rPr lang="en-US" sz="2800" dirty="0" smtClean="0">
                <a:latin typeface="Comic Sans MS" pitchFamily="66" charset="0"/>
              </a:rPr>
              <a:t>	</a:t>
            </a:r>
            <a:r>
              <a:rPr lang="en-US" sz="2800" dirty="0" err="1" smtClean="0">
                <a:latin typeface="Comic Sans MS" pitchFamily="66" charset="0"/>
              </a:rPr>
              <a:t>Hak</a:t>
            </a:r>
            <a:r>
              <a:rPr lang="en-US" sz="2800" dirty="0" smtClean="0">
                <a:latin typeface="Comic Sans MS" pitchFamily="66" charset="0"/>
              </a:rPr>
              <a:t> </a:t>
            </a:r>
            <a:r>
              <a:rPr lang="en-US" sz="2800" dirty="0" err="1" smtClean="0">
                <a:latin typeface="Comic Sans MS" pitchFamily="66" charset="0"/>
              </a:rPr>
              <a:t>akses</a:t>
            </a:r>
            <a:r>
              <a:rPr lang="en-US" sz="2800" dirty="0" smtClean="0">
                <a:latin typeface="Comic Sans MS" pitchFamily="66" charset="0"/>
              </a:rPr>
              <a:t> </a:t>
            </a:r>
            <a:r>
              <a:rPr lang="en-US" sz="2800" dirty="0" err="1" smtClean="0">
                <a:latin typeface="Comic Sans MS" pitchFamily="66" charset="0"/>
              </a:rPr>
              <a:t>dilihat</a:t>
            </a:r>
            <a:r>
              <a:rPr lang="en-US" sz="2800" dirty="0" smtClean="0">
                <a:latin typeface="Comic Sans MS" pitchFamily="66" charset="0"/>
              </a:rPr>
              <a:t> </a:t>
            </a:r>
            <a:r>
              <a:rPr lang="en-US" sz="2800" dirty="0" err="1" smtClean="0">
                <a:latin typeface="Comic Sans MS" pitchFamily="66" charset="0"/>
              </a:rPr>
              <a:t>sebagai</a:t>
            </a:r>
            <a:r>
              <a:rPr lang="en-US" sz="2800" dirty="0" smtClean="0">
                <a:latin typeface="Comic Sans MS" pitchFamily="66" charset="0"/>
              </a:rPr>
              <a:t> </a:t>
            </a:r>
            <a:r>
              <a:rPr lang="en-US" sz="2800" dirty="0" err="1" smtClean="0">
                <a:latin typeface="Comic Sans MS" pitchFamily="66" charset="0"/>
              </a:rPr>
              <a:t>satu</a:t>
            </a:r>
            <a:r>
              <a:rPr lang="en-US" sz="2800" dirty="0" smtClean="0">
                <a:latin typeface="Comic Sans MS" pitchFamily="66" charset="0"/>
              </a:rPr>
              <a:t> </a:t>
            </a:r>
            <a:r>
              <a:rPr lang="en-US" sz="2800" dirty="0" err="1" smtClean="0">
                <a:latin typeface="Comic Sans MS" pitchFamily="66" charset="0"/>
              </a:rPr>
              <a:t>kemudahan</a:t>
            </a:r>
            <a:r>
              <a:rPr lang="en-US" sz="2800" dirty="0" smtClean="0">
                <a:latin typeface="Comic Sans MS" pitchFamily="66" charset="0"/>
              </a:rPr>
              <a:t> yang </a:t>
            </a:r>
            <a:r>
              <a:rPr lang="en-US" sz="2800" dirty="0" err="1" smtClean="0">
                <a:latin typeface="Comic Sans MS" pitchFamily="66" charset="0"/>
              </a:rPr>
              <a:t>disediakan</a:t>
            </a:r>
            <a:r>
              <a:rPr lang="en-US" sz="2800" dirty="0" smtClean="0">
                <a:latin typeface="Comic Sans MS" pitchFamily="66" charset="0"/>
              </a:rPr>
              <a:t>. </a:t>
            </a:r>
            <a:r>
              <a:rPr lang="en-US" sz="2800" dirty="0" err="1" smtClean="0">
                <a:latin typeface="Comic Sans MS" pitchFamily="66" charset="0"/>
              </a:rPr>
              <a:t>Pengguna</a:t>
            </a:r>
            <a:r>
              <a:rPr lang="en-US" sz="2800" dirty="0" smtClean="0">
                <a:latin typeface="Comic Sans MS" pitchFamily="66" charset="0"/>
              </a:rPr>
              <a:t> </a:t>
            </a:r>
            <a:r>
              <a:rPr lang="en-US" sz="2800" dirty="0" err="1" smtClean="0">
                <a:latin typeface="Comic Sans MS" pitchFamily="66" charset="0"/>
              </a:rPr>
              <a:t>harus</a:t>
            </a:r>
            <a:r>
              <a:rPr lang="en-US" sz="2800" dirty="0" smtClean="0">
                <a:latin typeface="Comic Sans MS" pitchFamily="66" charset="0"/>
              </a:rPr>
              <a:t> </a:t>
            </a:r>
            <a:r>
              <a:rPr lang="en-US" sz="2800" dirty="0" err="1" smtClean="0">
                <a:latin typeface="Comic Sans MS" pitchFamily="66" charset="0"/>
              </a:rPr>
              <a:t>mengambil</a:t>
            </a:r>
            <a:r>
              <a:rPr lang="en-US" sz="2800" dirty="0" smtClean="0">
                <a:latin typeface="Comic Sans MS" pitchFamily="66" charset="0"/>
              </a:rPr>
              <a:t> </a:t>
            </a:r>
            <a:r>
              <a:rPr lang="en-US" sz="2800" dirty="0" err="1" smtClean="0">
                <a:latin typeface="Comic Sans MS" pitchFamily="66" charset="0"/>
              </a:rPr>
              <a:t>maklum</a:t>
            </a:r>
            <a:r>
              <a:rPr lang="en-US" sz="2800" dirty="0" smtClean="0">
                <a:latin typeface="Comic Sans MS" pitchFamily="66" charset="0"/>
              </a:rPr>
              <a:t> </a:t>
            </a:r>
            <a:r>
              <a:rPr lang="en-US" sz="2800" dirty="0" err="1" smtClean="0">
                <a:latin typeface="Comic Sans MS" pitchFamily="66" charset="0"/>
              </a:rPr>
              <a:t>bahawa</a:t>
            </a:r>
            <a:r>
              <a:rPr lang="en-US" sz="2800" dirty="0" smtClean="0">
                <a:latin typeface="Comic Sans MS" pitchFamily="66" charset="0"/>
              </a:rPr>
              <a:t> </a:t>
            </a:r>
            <a:r>
              <a:rPr lang="en-US" sz="2800" dirty="0" err="1" smtClean="0">
                <a:latin typeface="Comic Sans MS" pitchFamily="66" charset="0"/>
              </a:rPr>
              <a:t>semua</a:t>
            </a:r>
            <a:r>
              <a:rPr lang="en-US" sz="2800" dirty="0" smtClean="0">
                <a:latin typeface="Comic Sans MS" pitchFamily="66" charset="0"/>
              </a:rPr>
              <a:t> </a:t>
            </a:r>
            <a:r>
              <a:rPr lang="en-US" sz="2800" dirty="0" err="1" smtClean="0">
                <a:latin typeface="Comic Sans MS" pitchFamily="66" charset="0"/>
              </a:rPr>
              <a:t>aset</a:t>
            </a:r>
            <a:r>
              <a:rPr lang="en-US" sz="2800" dirty="0" smtClean="0">
                <a:latin typeface="Comic Sans MS" pitchFamily="66" charset="0"/>
              </a:rPr>
              <a:t> ICT di </a:t>
            </a:r>
            <a:r>
              <a:rPr lang="en-US" sz="2800" dirty="0" err="1" smtClean="0">
                <a:latin typeface="Comic Sans MS" pitchFamily="66" charset="0"/>
              </a:rPr>
              <a:t>bawah</a:t>
            </a:r>
            <a:r>
              <a:rPr lang="en-US" sz="2800" dirty="0" smtClean="0">
                <a:latin typeface="Comic Sans MS" pitchFamily="66" charset="0"/>
              </a:rPr>
              <a:t> </a:t>
            </a:r>
            <a:r>
              <a:rPr lang="en-US" sz="2800" dirty="0" err="1" smtClean="0">
                <a:latin typeface="Comic Sans MS" pitchFamily="66" charset="0"/>
              </a:rPr>
              <a:t>kawalannya</a:t>
            </a:r>
            <a:r>
              <a:rPr lang="en-US" sz="2800" dirty="0" smtClean="0">
                <a:latin typeface="Comic Sans MS" pitchFamily="66" charset="0"/>
              </a:rPr>
              <a:t> (</a:t>
            </a:r>
            <a:r>
              <a:rPr lang="en-US" sz="2800" dirty="0" err="1" smtClean="0">
                <a:latin typeface="Comic Sans MS" pitchFamily="66" charset="0"/>
              </a:rPr>
              <a:t>termasuk</a:t>
            </a:r>
            <a:r>
              <a:rPr lang="en-US" sz="2800" dirty="0" smtClean="0">
                <a:latin typeface="Comic Sans MS" pitchFamily="66" charset="0"/>
              </a:rPr>
              <a:t> </a:t>
            </a:r>
            <a:r>
              <a:rPr lang="en-US" sz="2800" dirty="0" err="1" smtClean="0">
                <a:latin typeface="Comic Sans MS" pitchFamily="66" charset="0"/>
              </a:rPr>
              <a:t>maklumat</a:t>
            </a:r>
            <a:r>
              <a:rPr lang="en-US" sz="2800" dirty="0" smtClean="0">
                <a:latin typeface="Comic Sans MS" pitchFamily="66" charset="0"/>
              </a:rPr>
              <a:t>) </a:t>
            </a:r>
            <a:r>
              <a:rPr lang="en-US" sz="2800" dirty="0" err="1" smtClean="0">
                <a:latin typeface="Comic Sans MS" pitchFamily="66" charset="0"/>
              </a:rPr>
              <a:t>adalah</a:t>
            </a:r>
            <a:r>
              <a:rPr lang="en-US" sz="2800" dirty="0" smtClean="0">
                <a:latin typeface="Comic Sans MS" pitchFamily="66" charset="0"/>
              </a:rPr>
              <a:t> </a:t>
            </a:r>
            <a:r>
              <a:rPr lang="en-US" sz="2800" dirty="0" err="1" smtClean="0">
                <a:latin typeface="Comic Sans MS" pitchFamily="66" charset="0"/>
              </a:rPr>
              <a:t>hak</a:t>
            </a:r>
            <a:r>
              <a:rPr lang="en-US" sz="2800" dirty="0" smtClean="0">
                <a:latin typeface="Comic Sans MS" pitchFamily="66" charset="0"/>
              </a:rPr>
              <a:t> </a:t>
            </a:r>
            <a:r>
              <a:rPr lang="en-US" sz="2800" dirty="0" err="1" smtClean="0">
                <a:latin typeface="Comic Sans MS" pitchFamily="66" charset="0"/>
              </a:rPr>
              <a:t>milik</a:t>
            </a:r>
            <a:r>
              <a:rPr lang="en-US" sz="2800" dirty="0" smtClean="0">
                <a:latin typeface="Comic Sans MS" pitchFamily="66" charset="0"/>
              </a:rPr>
              <a:t> </a:t>
            </a:r>
            <a:r>
              <a:rPr lang="en-US" sz="2800" dirty="0" err="1">
                <a:latin typeface="Comic Sans MS" pitchFamily="66" charset="0"/>
              </a:rPr>
              <a:t>k</a:t>
            </a:r>
            <a:r>
              <a:rPr lang="en-US" sz="2800" dirty="0" err="1" smtClean="0">
                <a:latin typeface="Comic Sans MS" pitchFamily="66" charset="0"/>
              </a:rPr>
              <a:t>erajaan</a:t>
            </a:r>
            <a:r>
              <a:rPr lang="en-US" sz="2800" dirty="0" smtClean="0">
                <a:latin typeface="Comic Sans MS" pitchFamily="66" charset="0"/>
              </a:rPr>
              <a:t>. </a:t>
            </a:r>
          </a:p>
        </p:txBody>
      </p:sp>
      <p:sp>
        <p:nvSpPr>
          <p:cNvPr id="7" name="Content Placeholder 2"/>
          <p:cNvSpPr txBox="1">
            <a:spLocks/>
          </p:cNvSpPr>
          <p:nvPr/>
        </p:nvSpPr>
        <p:spPr>
          <a:xfrm>
            <a:off x="2204120" y="1124744"/>
            <a:ext cx="4744144" cy="1008112"/>
          </a:xfrm>
          <a:prstGeom prst="rect">
            <a:avLst/>
          </a:prstGeom>
          <a:ln/>
        </p:spPr>
        <p:style>
          <a:lnRef idx="3">
            <a:schemeClr val="lt1"/>
          </a:lnRef>
          <a:fillRef idx="1">
            <a:schemeClr val="dk1"/>
          </a:fillRef>
          <a:effectRef idx="1">
            <a:schemeClr val="dk1"/>
          </a:effectRef>
          <a:fontRef idx="minor">
            <a:schemeClr val="lt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70000"/>
              </a:lnSpc>
              <a:buNone/>
            </a:pPr>
            <a:r>
              <a:rPr lang="en-US" sz="3200" b="1" dirty="0" err="1" smtClean="0">
                <a:solidFill>
                  <a:schemeClr val="bg1"/>
                </a:solidFill>
                <a:latin typeface="Comic Sans MS" pitchFamily="66" charset="0"/>
              </a:rPr>
              <a:t>Hak</a:t>
            </a:r>
            <a:r>
              <a:rPr lang="en-US" sz="3200" b="1" dirty="0" smtClean="0">
                <a:solidFill>
                  <a:schemeClr val="bg1"/>
                </a:solidFill>
                <a:latin typeface="Comic Sans MS" pitchFamily="66" charset="0"/>
              </a:rPr>
              <a:t> </a:t>
            </a:r>
            <a:r>
              <a:rPr lang="en-US" sz="3200" b="1" dirty="0" err="1" smtClean="0">
                <a:solidFill>
                  <a:schemeClr val="bg1"/>
                </a:solidFill>
                <a:latin typeface="Comic Sans MS" pitchFamily="66" charset="0"/>
              </a:rPr>
              <a:t>Akses</a:t>
            </a:r>
            <a:r>
              <a:rPr lang="en-US" sz="3200" b="1" dirty="0" smtClean="0">
                <a:solidFill>
                  <a:schemeClr val="bg1"/>
                </a:solidFill>
                <a:latin typeface="Comic Sans MS" pitchFamily="66" charset="0"/>
              </a:rPr>
              <a:t> </a:t>
            </a:r>
            <a:r>
              <a:rPr lang="en-US" sz="3200" b="1" dirty="0" err="1" smtClean="0">
                <a:solidFill>
                  <a:schemeClr val="bg1"/>
                </a:solidFill>
                <a:latin typeface="Comic Sans MS" pitchFamily="66" charset="0"/>
              </a:rPr>
              <a:t>Pengguna</a:t>
            </a:r>
            <a:endParaRPr lang="en-US" sz="3200" dirty="0" smtClean="0">
              <a:solidFill>
                <a:schemeClr val="bg1"/>
              </a:solidFill>
              <a:latin typeface="Comic Sans MS" pitchFamily="66" charset="0"/>
            </a:endParaRPr>
          </a:p>
        </p:txBody>
      </p:sp>
      <p:sp>
        <p:nvSpPr>
          <p:cNvPr id="8" name="Action Button: Forward or Next 7">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791580" y="1679352"/>
            <a:ext cx="7560840" cy="3117800"/>
          </a:xfrm>
          <a:prstGeom prst="foldedCorner">
            <a:avLst/>
          </a:prstGeom>
          <a:solidFill>
            <a:srgbClr val="66FFFF"/>
          </a:solidFill>
          <a:effectLst>
            <a:glow rad="228600">
              <a:schemeClr val="accent6">
                <a:satMod val="175000"/>
                <a:alpha val="40000"/>
              </a:schemeClr>
            </a:glow>
            <a:softEdge rad="31750"/>
          </a:effectLst>
        </p:spPr>
        <p:txBody>
          <a:bodyPr>
            <a:normAutofit lnSpcReduction="10000"/>
          </a:bodyPr>
          <a:lstStyle/>
          <a:p>
            <a:pPr marL="0" indent="0">
              <a:lnSpc>
                <a:spcPct val="170000"/>
              </a:lnSpc>
              <a:buNone/>
            </a:pPr>
            <a:endParaRPr lang="en-US" dirty="0" smtClean="0">
              <a:latin typeface="Comic Sans MS" pitchFamily="66" charset="0"/>
            </a:endParaRPr>
          </a:p>
          <a:p>
            <a:pPr marL="0" indent="0" algn="just">
              <a:lnSpc>
                <a:spcPct val="170000"/>
              </a:lnSpc>
              <a:buNone/>
            </a:pPr>
            <a:r>
              <a:rPr lang="en-US" dirty="0" err="1" smtClean="0">
                <a:latin typeface="Comic Sans MS" pitchFamily="66" charset="0"/>
              </a:rPr>
              <a:t>Laman</a:t>
            </a:r>
            <a:r>
              <a:rPr lang="en-US" dirty="0" smtClean="0">
                <a:latin typeface="Comic Sans MS" pitchFamily="66" charset="0"/>
              </a:rPr>
              <a:t> </a:t>
            </a:r>
            <a:r>
              <a:rPr lang="en-US" dirty="0">
                <a:latin typeface="Comic Sans MS" pitchFamily="66" charset="0"/>
              </a:rPr>
              <a:t>yang </a:t>
            </a:r>
            <a:r>
              <a:rPr lang="en-US" dirty="0" err="1">
                <a:latin typeface="Comic Sans MS" pitchFamily="66" charset="0"/>
              </a:rPr>
              <a:t>dilayari</a:t>
            </a:r>
            <a:r>
              <a:rPr lang="en-US" dirty="0">
                <a:latin typeface="Comic Sans MS" pitchFamily="66" charset="0"/>
              </a:rPr>
              <a:t> </a:t>
            </a:r>
            <a:r>
              <a:rPr lang="en-US" dirty="0" err="1">
                <a:latin typeface="Comic Sans MS" pitchFamily="66" charset="0"/>
              </a:rPr>
              <a:t>hendaklah</a:t>
            </a:r>
            <a:r>
              <a:rPr lang="en-US" dirty="0">
                <a:latin typeface="Comic Sans MS" pitchFamily="66" charset="0"/>
              </a:rPr>
              <a:t> </a:t>
            </a:r>
            <a:r>
              <a:rPr lang="en-US" dirty="0" err="1">
                <a:latin typeface="Comic Sans MS" pitchFamily="66" charset="0"/>
              </a:rPr>
              <a:t>berkaitan</a:t>
            </a:r>
            <a:r>
              <a:rPr lang="en-US" dirty="0">
                <a:latin typeface="Comic Sans MS" pitchFamily="66" charset="0"/>
              </a:rPr>
              <a:t> </a:t>
            </a:r>
            <a:r>
              <a:rPr lang="en-US" dirty="0" err="1">
                <a:latin typeface="Comic Sans MS" pitchFamily="66" charset="0"/>
              </a:rPr>
              <a:t>dengan</a:t>
            </a:r>
            <a:r>
              <a:rPr lang="en-US" dirty="0">
                <a:latin typeface="Comic Sans MS" pitchFamily="66" charset="0"/>
              </a:rPr>
              <a:t> </a:t>
            </a:r>
            <a:r>
              <a:rPr lang="en-US" dirty="0" err="1">
                <a:latin typeface="Comic Sans MS" pitchFamily="66" charset="0"/>
              </a:rPr>
              <a:t>bidang</a:t>
            </a:r>
            <a:r>
              <a:rPr lang="en-US" dirty="0">
                <a:latin typeface="Comic Sans MS" pitchFamily="66" charset="0"/>
              </a:rPr>
              <a:t> </a:t>
            </a:r>
            <a:r>
              <a:rPr lang="en-US" dirty="0" err="1">
                <a:latin typeface="Comic Sans MS" pitchFamily="66" charset="0"/>
              </a:rPr>
              <a:t>kerja</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terhad</a:t>
            </a:r>
            <a:r>
              <a:rPr lang="en-US" dirty="0">
                <a:latin typeface="Comic Sans MS" pitchFamily="66" charset="0"/>
              </a:rPr>
              <a:t> </a:t>
            </a:r>
            <a:r>
              <a:rPr lang="en-US" dirty="0" err="1">
                <a:latin typeface="Comic Sans MS" pitchFamily="66" charset="0"/>
              </a:rPr>
              <a:t>untuk</a:t>
            </a:r>
            <a:r>
              <a:rPr lang="en-US" dirty="0">
                <a:latin typeface="Comic Sans MS" pitchFamily="66" charset="0"/>
              </a:rPr>
              <a:t> </a:t>
            </a:r>
            <a:r>
              <a:rPr lang="en-US" dirty="0" err="1">
                <a:latin typeface="Comic Sans MS" pitchFamily="66" charset="0"/>
              </a:rPr>
              <a:t>tujuan</a:t>
            </a:r>
            <a:r>
              <a:rPr lang="en-US" dirty="0">
                <a:latin typeface="Comic Sans MS" pitchFamily="66" charset="0"/>
              </a:rPr>
              <a:t> yang </a:t>
            </a:r>
            <a:r>
              <a:rPr lang="en-US" dirty="0" err="1">
                <a:latin typeface="Comic Sans MS" pitchFamily="66" charset="0"/>
              </a:rPr>
              <a:t>dibenarkan</a:t>
            </a:r>
            <a:r>
              <a:rPr lang="en-US" dirty="0">
                <a:latin typeface="Comic Sans MS" pitchFamily="66" charset="0"/>
              </a:rPr>
              <a:t> </a:t>
            </a:r>
            <a:r>
              <a:rPr lang="en-US" dirty="0" err="1">
                <a:latin typeface="Comic Sans MS" pitchFamily="66" charset="0"/>
              </a:rPr>
              <a:t>oleh</a:t>
            </a:r>
            <a:r>
              <a:rPr lang="en-US" dirty="0">
                <a:latin typeface="Comic Sans MS" pitchFamily="66" charset="0"/>
              </a:rPr>
              <a:t> guru. </a:t>
            </a:r>
            <a:endParaRPr lang="en-US" dirty="0" smtClean="0">
              <a:latin typeface="Comic Sans MS" pitchFamily="66" charset="0"/>
            </a:endParaRPr>
          </a:p>
        </p:txBody>
      </p:sp>
      <p:sp>
        <p:nvSpPr>
          <p:cNvPr id="7" name="Content Placeholder 2"/>
          <p:cNvSpPr txBox="1">
            <a:spLocks/>
          </p:cNvSpPr>
          <p:nvPr/>
        </p:nvSpPr>
        <p:spPr>
          <a:xfrm>
            <a:off x="2204120" y="1124744"/>
            <a:ext cx="4744144" cy="1008112"/>
          </a:xfrm>
          <a:prstGeom prst="rect">
            <a:avLst/>
          </a:prstGeom>
          <a:ln/>
        </p:spPr>
        <p:style>
          <a:lnRef idx="3">
            <a:schemeClr val="lt1"/>
          </a:lnRef>
          <a:fillRef idx="1">
            <a:schemeClr val="dk1"/>
          </a:fillRef>
          <a:effectRef idx="1">
            <a:schemeClr val="dk1"/>
          </a:effectRef>
          <a:fontRef idx="minor">
            <a:schemeClr val="lt1"/>
          </a:fontRef>
        </p:style>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70000"/>
              </a:lnSpc>
              <a:buNone/>
            </a:pPr>
            <a:r>
              <a:rPr lang="en-US" sz="3600" b="1" dirty="0" err="1">
                <a:solidFill>
                  <a:schemeClr val="bg1"/>
                </a:solidFill>
                <a:latin typeface="Comic Sans MS" pitchFamily="66" charset="0"/>
              </a:rPr>
              <a:t>Memilih</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Laman</a:t>
            </a:r>
            <a:r>
              <a:rPr lang="en-US" sz="3600" b="1" dirty="0">
                <a:solidFill>
                  <a:schemeClr val="bg1"/>
                </a:solidFill>
                <a:latin typeface="Comic Sans MS" pitchFamily="66" charset="0"/>
              </a:rPr>
              <a:t> </a:t>
            </a: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7849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atiN_15\Downloads\New folder (2)\blue_flower_abstract-norma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Glass/>
                    </a14:imgEffect>
                    <a14:imgEffect>
                      <a14:brightnessContrast bright="40000" contrast="40000"/>
                    </a14:imgEffect>
                  </a14:imgLayer>
                </a14:imgProps>
              </a:ext>
            </a:extLst>
          </a:blip>
          <a:srcRect r="40248"/>
          <a:stretch/>
        </p:blipFill>
        <p:spPr bwMode="auto">
          <a:xfrm>
            <a:off x="0" y="0"/>
            <a:ext cx="9144000" cy="6858000"/>
          </a:xfrm>
          <a:prstGeom prst="rect">
            <a:avLst/>
          </a:prstGeom>
          <a:noFill/>
        </p:spPr>
      </p:pic>
      <p:pic>
        <p:nvPicPr>
          <p:cNvPr id="1026" name="Picture 2" descr="C:\Users\FatiN_15\Downloads\New folder (2)\istockphoto_9992382-wireless-internet-background.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97" b="98601" l="65526" r="93158">
                        <a14:foregroundMark x1="82895" y1="23776" x2="82895" y2="23776"/>
                        <a14:foregroundMark x1="80526" y1="26573" x2="80526" y2="26573"/>
                        <a14:foregroundMark x1="81579" y1="23776" x2="81579" y2="23776"/>
                        <a14:foregroundMark x1="76053" y1="84965" x2="76053" y2="84965"/>
                        <a14:foregroundMark x1="82105" y1="93007" x2="82105" y2="93007"/>
                      </a14:backgroundRemoval>
                    </a14:imgEffect>
                    <a14:imgEffect>
                      <a14:brightnessContrast bright="-20000"/>
                    </a14:imgEffect>
                  </a14:imgLayer>
                </a14:imgProps>
              </a:ext>
              <a:ext uri="{28A0092B-C50C-407E-A947-70E740481C1C}">
                <a14:useLocalDpi xmlns:a14="http://schemas.microsoft.com/office/drawing/2010/main" val="0"/>
              </a:ext>
            </a:extLst>
          </a:blip>
          <a:srcRect l="65222" r="3011"/>
          <a:stretch/>
        </p:blipFill>
        <p:spPr bwMode="auto">
          <a:xfrm>
            <a:off x="6372200" y="1036952"/>
            <a:ext cx="2501718" cy="592710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a:spLocks noGrp="1"/>
          </p:cNvSpPr>
          <p:nvPr>
            <p:ph type="ctrTitle"/>
          </p:nvPr>
        </p:nvSpPr>
        <p:spPr>
          <a:xfrm>
            <a:off x="642910" y="357167"/>
            <a:ext cx="7772400" cy="928693"/>
          </a:xfrm>
          <a:solidFill>
            <a:srgbClr val="00FF00"/>
          </a:solidFill>
        </p:spPr>
        <p:txBody>
          <a:bodyPr/>
          <a:lstStyle/>
          <a:p>
            <a:pPr algn="ctr"/>
            <a:r>
              <a:rPr lang="en-US" dirty="0" smtClean="0"/>
              <a:t>MENU UTAMA</a:t>
            </a:r>
            <a:endParaRPr lang="ms-MY" dirty="0"/>
          </a:p>
        </p:txBody>
      </p:sp>
      <p:sp>
        <p:nvSpPr>
          <p:cNvPr id="27" name="Snip Diagonal Corner Rectangle 26">
            <a:hlinkClick r:id="rId6" action="ppaction://hlinksldjump"/>
          </p:cNvPr>
          <p:cNvSpPr/>
          <p:nvPr/>
        </p:nvSpPr>
        <p:spPr>
          <a:xfrm>
            <a:off x="2915816" y="150017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KONSEP ETIKA</a:t>
            </a:r>
            <a:endParaRPr lang="ms-MY" dirty="0"/>
          </a:p>
        </p:txBody>
      </p:sp>
      <p:sp>
        <p:nvSpPr>
          <p:cNvPr id="28" name="Snip Diagonal Corner Rectangle 27">
            <a:hlinkClick r:id="rId7" action="ppaction://hlinksldjump"/>
          </p:cNvPr>
          <p:cNvSpPr/>
          <p:nvPr/>
        </p:nvSpPr>
        <p:spPr>
          <a:xfrm>
            <a:off x="2915816" y="436966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CARA BERETIKA</a:t>
            </a:r>
            <a:endParaRPr lang="ms-MY" dirty="0"/>
          </a:p>
        </p:txBody>
      </p:sp>
      <p:sp>
        <p:nvSpPr>
          <p:cNvPr id="29" name="Snip Diagonal Corner Rectangle 28">
            <a:hlinkClick r:id="rId8" action="ppaction://hlinksldjump"/>
          </p:cNvPr>
          <p:cNvSpPr/>
          <p:nvPr/>
        </p:nvSpPr>
        <p:spPr>
          <a:xfrm>
            <a:off x="2915816" y="580982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LARANGAN</a:t>
            </a:r>
            <a:endParaRPr lang="ms-MY" dirty="0"/>
          </a:p>
        </p:txBody>
      </p:sp>
      <p:sp>
        <p:nvSpPr>
          <p:cNvPr id="30" name="Snip Diagonal Corner Rectangle 29">
            <a:hlinkClick r:id="rId9" action="ppaction://hlinksldjump"/>
          </p:cNvPr>
          <p:cNvSpPr/>
          <p:nvPr/>
        </p:nvSpPr>
        <p:spPr>
          <a:xfrm>
            <a:off x="2915816" y="508974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TATACARA</a:t>
            </a:r>
            <a:endParaRPr lang="ms-MY" dirty="0"/>
          </a:p>
        </p:txBody>
      </p:sp>
      <p:sp>
        <p:nvSpPr>
          <p:cNvPr id="32" name="Snip Diagonal Corner Rectangle 31">
            <a:hlinkClick r:id="rId10" action="ppaction://hlinksldjump"/>
          </p:cNvPr>
          <p:cNvSpPr/>
          <p:nvPr/>
        </p:nvSpPr>
        <p:spPr>
          <a:xfrm>
            <a:off x="2915816" y="220942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PRINSIP</a:t>
            </a:r>
            <a:endParaRPr lang="ms-MY" dirty="0"/>
          </a:p>
        </p:txBody>
      </p:sp>
      <p:sp>
        <p:nvSpPr>
          <p:cNvPr id="33" name="Snip Diagonal Corner Rectangle 32">
            <a:hlinkClick r:id="rId11" action="ppaction://hlinksldjump"/>
          </p:cNvPr>
          <p:cNvSpPr/>
          <p:nvPr/>
        </p:nvSpPr>
        <p:spPr>
          <a:xfrm>
            <a:off x="2915816" y="292950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ETIKA</a:t>
            </a:r>
            <a:endParaRPr lang="ms-MY" dirty="0"/>
          </a:p>
        </p:txBody>
      </p:sp>
      <p:sp>
        <p:nvSpPr>
          <p:cNvPr id="34" name="Snip Diagonal Corner Rectangle 33">
            <a:hlinkClick r:id="rId12" action="ppaction://hlinksldjump"/>
          </p:cNvPr>
          <p:cNvSpPr/>
          <p:nvPr/>
        </p:nvSpPr>
        <p:spPr>
          <a:xfrm>
            <a:off x="2915816" y="3649584"/>
            <a:ext cx="2643206" cy="571504"/>
          </a:xfrm>
          <a:prstGeom prst="snip2Diag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ISU ETIKA</a:t>
            </a:r>
            <a:endParaRPr lang="ms-MY" dirty="0"/>
          </a:p>
        </p:txBody>
      </p:sp>
      <p:sp>
        <p:nvSpPr>
          <p:cNvPr id="35" name="Right Arrow Callout 34">
            <a:hlinkClick r:id="rId13" action="ppaction://hlinksldjump"/>
          </p:cNvPr>
          <p:cNvSpPr/>
          <p:nvPr/>
        </p:nvSpPr>
        <p:spPr>
          <a:xfrm>
            <a:off x="179512" y="2924943"/>
            <a:ext cx="2592288" cy="2101331"/>
          </a:xfrm>
          <a:prstGeom prst="rightArrowCallou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SILA KLIK PILIHAN ANDA</a:t>
            </a:r>
            <a:endParaRPr lang="ms-MY" sz="2400" dirty="0">
              <a:latin typeface="Comic Sans MS" pitchFamily="66" charset="0"/>
            </a:endParaRPr>
          </a:p>
        </p:txBody>
      </p:sp>
    </p:spTree>
    <p:extLst>
      <p:ext uri="{BB962C8B-B14F-4D97-AF65-F5344CB8AC3E}">
        <p14:creationId xmlns:p14="http://schemas.microsoft.com/office/powerpoint/2010/main" val="13280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edge">
                                      <p:cBhvr>
                                        <p:cTn id="10" dur="2000"/>
                                        <p:tgtEl>
                                          <p:spTgt spid="2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edge">
                                      <p:cBhvr>
                                        <p:cTn id="13" dur="2000"/>
                                        <p:tgtEl>
                                          <p:spTgt spid="2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edge">
                                      <p:cBhvr>
                                        <p:cTn id="16" dur="2000"/>
                                        <p:tgtEl>
                                          <p:spTgt spid="2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edge">
                                      <p:cBhvr>
                                        <p:cTn id="19" dur="2000"/>
                                        <p:tgtEl>
                                          <p:spTgt spid="29"/>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edge">
                                      <p:cBhvr>
                                        <p:cTn id="22" dur="2000"/>
                                        <p:tgtEl>
                                          <p:spTgt spid="3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edge">
                                      <p:cBhvr>
                                        <p:cTn id="25" dur="2000"/>
                                        <p:tgtEl>
                                          <p:spTgt spid="32"/>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edge">
                                      <p:cBhvr>
                                        <p:cTn id="28" dur="2000"/>
                                        <p:tgtEl>
                                          <p:spTgt spid="33"/>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edge">
                                      <p:cBhvr>
                                        <p:cTn id="31" dur="2000"/>
                                        <p:tgtEl>
                                          <p:spTgt spid="34"/>
                                        </p:tgtEl>
                                      </p:cBhvr>
                                    </p:animEffect>
                                  </p:childTnLst>
                                </p:cTn>
                              </p:par>
                              <p:par>
                                <p:cTn id="32" presetID="20" presetClass="entr" presetSubtype="0" fill="hold" grpId="0" nodeType="withEffect">
                                  <p:stCondLst>
                                    <p:cond delay="0"/>
                                  </p:stCondLst>
                                  <p:iterate type="lt">
                                    <p:tmPct val="0"/>
                                  </p:iterate>
                                  <p:childTnLst>
                                    <p:set>
                                      <p:cBhvr>
                                        <p:cTn id="33" dur="1" fill="hold">
                                          <p:stCondLst>
                                            <p:cond delay="0"/>
                                          </p:stCondLst>
                                        </p:cTn>
                                        <p:tgtEl>
                                          <p:spTgt spid="35"/>
                                        </p:tgtEl>
                                        <p:attrNameLst>
                                          <p:attrName>style.visibility</p:attrName>
                                        </p:attrNameLst>
                                      </p:cBhvr>
                                      <p:to>
                                        <p:strVal val="visible"/>
                                      </p:to>
                                    </p:set>
                                    <p:animEffect transition="in" filter="wedge">
                                      <p:cBhvr>
                                        <p:cTn id="34" dur="2000"/>
                                        <p:tgtEl>
                                          <p:spTgt spid="35"/>
                                        </p:tgtEl>
                                      </p:cBhvr>
                                    </p:animEffect>
                                  </p:childTnLst>
                                </p:cTn>
                              </p:par>
                            </p:childTnLst>
                          </p:cTn>
                        </p:par>
                        <p:par>
                          <p:cTn id="35" fill="hold">
                            <p:stCondLst>
                              <p:cond delay="2000"/>
                            </p:stCondLst>
                            <p:childTnLst>
                              <p:par>
                                <p:cTn id="36" presetID="15" presetClass="emph" presetSubtype="0" grpId="1" nodeType="afterEffect">
                                  <p:stCondLst>
                                    <p:cond delay="0"/>
                                  </p:stCondLst>
                                  <p:iterate type="lt">
                                    <p:tmAbs val="25"/>
                                  </p:iterate>
                                  <p:childTnLst>
                                    <p:set>
                                      <p:cBhvr override="childStyle">
                                        <p:cTn id="37" dur="indefinite"/>
                                        <p:tgtEl>
                                          <p:spTgt spid="3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animBg="1"/>
      <p:bldP spid="33" grpId="0" animBg="1"/>
      <p:bldP spid="34" grpId="0" animBg="1"/>
      <p:bldP spid="35" grpId="0" animBg="1"/>
      <p:bldP spid="3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791580" y="1679352"/>
            <a:ext cx="7560840" cy="3117800"/>
          </a:xfrm>
          <a:prstGeom prst="foldedCorner">
            <a:avLst/>
          </a:prstGeom>
          <a:solidFill>
            <a:srgbClr val="66FFFF"/>
          </a:solidFill>
          <a:effectLst>
            <a:glow rad="228600">
              <a:schemeClr val="accent6">
                <a:satMod val="175000"/>
                <a:alpha val="40000"/>
              </a:schemeClr>
            </a:glow>
            <a:softEdge rad="31750"/>
          </a:effectLst>
        </p:spPr>
        <p:txBody>
          <a:bodyPr>
            <a:normAutofit lnSpcReduction="10000"/>
          </a:bodyPr>
          <a:lstStyle/>
          <a:p>
            <a:pPr marL="0" indent="0">
              <a:lnSpc>
                <a:spcPct val="170000"/>
              </a:lnSpc>
              <a:buNone/>
            </a:pPr>
            <a:endParaRPr lang="en-US" dirty="0" smtClean="0">
              <a:latin typeface="Comic Sans MS" pitchFamily="66" charset="0"/>
            </a:endParaRPr>
          </a:p>
          <a:p>
            <a:pPr marL="0" indent="0" algn="just">
              <a:lnSpc>
                <a:spcPct val="170000"/>
              </a:lnSpc>
              <a:buNone/>
            </a:pPr>
            <a:r>
              <a:rPr lang="en-US" dirty="0" err="1" smtClean="0">
                <a:latin typeface="Comic Sans MS" pitchFamily="66" charset="0"/>
              </a:rPr>
              <a:t>Bahan</a:t>
            </a:r>
            <a:r>
              <a:rPr lang="en-US" dirty="0" smtClean="0">
                <a:latin typeface="Comic Sans MS" pitchFamily="66" charset="0"/>
              </a:rPr>
              <a:t> </a:t>
            </a:r>
            <a:r>
              <a:rPr lang="en-US" dirty="0">
                <a:latin typeface="Comic Sans MS" pitchFamily="66" charset="0"/>
              </a:rPr>
              <a:t>yang </a:t>
            </a:r>
            <a:r>
              <a:rPr lang="en-US" dirty="0" err="1">
                <a:latin typeface="Comic Sans MS" pitchFamily="66" charset="0"/>
              </a:rPr>
              <a:t>diperolehi</a:t>
            </a:r>
            <a:r>
              <a:rPr lang="en-US" dirty="0">
                <a:latin typeface="Comic Sans MS" pitchFamily="66" charset="0"/>
              </a:rPr>
              <a:t> </a:t>
            </a:r>
            <a:r>
              <a:rPr lang="en-US" dirty="0" err="1">
                <a:latin typeface="Comic Sans MS" pitchFamily="66" charset="0"/>
              </a:rPr>
              <a:t>dari</a:t>
            </a:r>
            <a:r>
              <a:rPr lang="en-US" dirty="0">
                <a:latin typeface="Comic Sans MS" pitchFamily="66" charset="0"/>
              </a:rPr>
              <a:t> </a:t>
            </a:r>
            <a:r>
              <a:rPr lang="en-US" dirty="0" smtClean="0">
                <a:latin typeface="Comic Sans MS" pitchFamily="66" charset="0"/>
              </a:rPr>
              <a:t>internet </a:t>
            </a:r>
            <a:r>
              <a:rPr lang="en-US" dirty="0" err="1">
                <a:latin typeface="Comic Sans MS" pitchFamily="66" charset="0"/>
              </a:rPr>
              <a:t>perlulah</a:t>
            </a:r>
            <a:r>
              <a:rPr lang="en-US" dirty="0">
                <a:latin typeface="Comic Sans MS" pitchFamily="66" charset="0"/>
              </a:rPr>
              <a:t> </a:t>
            </a:r>
            <a:r>
              <a:rPr lang="en-US" dirty="0" err="1">
                <a:latin typeface="Comic Sans MS" pitchFamily="66" charset="0"/>
              </a:rPr>
              <a:t>ditentukan</a:t>
            </a:r>
            <a:r>
              <a:rPr lang="en-US" dirty="0">
                <a:latin typeface="Comic Sans MS" pitchFamily="66" charset="0"/>
              </a:rPr>
              <a:t> </a:t>
            </a:r>
            <a:r>
              <a:rPr lang="en-US" dirty="0" err="1">
                <a:latin typeface="Comic Sans MS" pitchFamily="66" charset="0"/>
              </a:rPr>
              <a:t>ketepatan</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kesahihannya</a:t>
            </a:r>
            <a:r>
              <a:rPr lang="en-US" dirty="0">
                <a:latin typeface="Comic Sans MS" pitchFamily="66" charset="0"/>
              </a:rPr>
              <a:t>. </a:t>
            </a:r>
            <a:r>
              <a:rPr lang="en-US" dirty="0" err="1">
                <a:latin typeface="Comic Sans MS" pitchFamily="66" charset="0"/>
              </a:rPr>
              <a:t>Rujukan</a:t>
            </a:r>
            <a:r>
              <a:rPr lang="en-US" dirty="0">
                <a:latin typeface="Comic Sans MS" pitchFamily="66" charset="0"/>
              </a:rPr>
              <a:t> </a:t>
            </a:r>
            <a:r>
              <a:rPr lang="en-US" dirty="0" err="1">
                <a:latin typeface="Comic Sans MS" pitchFamily="66" charset="0"/>
              </a:rPr>
              <a:t>sumber</a:t>
            </a:r>
            <a:r>
              <a:rPr lang="en-US" dirty="0">
                <a:latin typeface="Comic Sans MS" pitchFamily="66" charset="0"/>
              </a:rPr>
              <a:t> </a:t>
            </a:r>
            <a:r>
              <a:rPr lang="en-US" dirty="0" smtClean="0">
                <a:latin typeface="Comic Sans MS" pitchFamily="66" charset="0"/>
              </a:rPr>
              <a:t>internet </a:t>
            </a:r>
            <a:r>
              <a:rPr lang="en-US" dirty="0" err="1">
                <a:latin typeface="Comic Sans MS" pitchFamily="66" charset="0"/>
              </a:rPr>
              <a:t>perlu</a:t>
            </a:r>
            <a:r>
              <a:rPr lang="en-US" dirty="0">
                <a:latin typeface="Comic Sans MS" pitchFamily="66" charset="0"/>
              </a:rPr>
              <a:t> </a:t>
            </a:r>
            <a:r>
              <a:rPr lang="en-US" dirty="0" err="1">
                <a:latin typeface="Comic Sans MS" pitchFamily="66" charset="0"/>
              </a:rPr>
              <a:t>dinyatakan</a:t>
            </a:r>
            <a:r>
              <a:rPr lang="en-US" dirty="0">
                <a:latin typeface="Comic Sans MS" pitchFamily="66" charset="0"/>
              </a:rPr>
              <a:t>.</a:t>
            </a:r>
            <a:endParaRPr lang="en-US" dirty="0" smtClean="0">
              <a:latin typeface="Comic Sans MS" pitchFamily="66" charset="0"/>
            </a:endParaRPr>
          </a:p>
        </p:txBody>
      </p:sp>
      <p:sp>
        <p:nvSpPr>
          <p:cNvPr id="7" name="Content Placeholder 2"/>
          <p:cNvSpPr txBox="1">
            <a:spLocks/>
          </p:cNvSpPr>
          <p:nvPr/>
        </p:nvSpPr>
        <p:spPr>
          <a:xfrm>
            <a:off x="1835696" y="1124744"/>
            <a:ext cx="5536232" cy="1008112"/>
          </a:xfrm>
          <a:prstGeom prst="rect">
            <a:avLst/>
          </a:prstGeom>
          <a:ln/>
        </p:spPr>
        <p:style>
          <a:lnRef idx="3">
            <a:schemeClr val="lt1"/>
          </a:lnRef>
          <a:fillRef idx="1">
            <a:schemeClr val="dk1"/>
          </a:fillRef>
          <a:effectRef idx="1">
            <a:schemeClr val="dk1"/>
          </a:effectRef>
          <a:fontRef idx="minor">
            <a:schemeClr val="lt1"/>
          </a:fontRef>
        </p:style>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70000"/>
              </a:lnSpc>
              <a:buNone/>
            </a:pPr>
            <a:r>
              <a:rPr lang="en-US" sz="3600" b="1" dirty="0" err="1">
                <a:solidFill>
                  <a:schemeClr val="bg1"/>
                </a:solidFill>
                <a:latin typeface="Comic Sans MS" pitchFamily="66" charset="0"/>
              </a:rPr>
              <a:t>Pengesahan</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Maklumat</a:t>
            </a:r>
            <a:endParaRPr lang="en-US" sz="3600" b="1" dirty="0">
              <a:solidFill>
                <a:schemeClr val="bg1"/>
              </a:solidFill>
              <a:latin typeface="Comic Sans MS" pitchFamily="66" charset="0"/>
            </a:endParaRP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78542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791580" y="1679352"/>
            <a:ext cx="7560840" cy="3117800"/>
          </a:xfrm>
          <a:prstGeom prst="foldedCorner">
            <a:avLst/>
          </a:prstGeom>
          <a:solidFill>
            <a:srgbClr val="66FFFF"/>
          </a:solidFill>
          <a:effectLst>
            <a:glow rad="228600">
              <a:schemeClr val="accent6">
                <a:satMod val="175000"/>
                <a:alpha val="40000"/>
              </a:schemeClr>
            </a:glow>
            <a:softEdge rad="31750"/>
          </a:effectLst>
        </p:spPr>
        <p:txBody>
          <a:bodyPr>
            <a:normAutofit lnSpcReduction="10000"/>
          </a:bodyPr>
          <a:lstStyle/>
          <a:p>
            <a:pPr marL="0" indent="0">
              <a:lnSpc>
                <a:spcPct val="170000"/>
              </a:lnSpc>
              <a:buNone/>
            </a:pPr>
            <a:endParaRPr lang="en-US" dirty="0" smtClean="0">
              <a:latin typeface="Comic Sans MS" pitchFamily="66" charset="0"/>
            </a:endParaRPr>
          </a:p>
          <a:p>
            <a:pPr marL="0" indent="0" algn="just">
              <a:lnSpc>
                <a:spcPct val="170000"/>
              </a:lnSpc>
              <a:buNone/>
            </a:pPr>
            <a:r>
              <a:rPr lang="en-US" dirty="0" err="1" smtClean="0">
                <a:latin typeface="Comic Sans MS" pitchFamily="66" charset="0"/>
              </a:rPr>
              <a:t>Bahan</a:t>
            </a:r>
            <a:r>
              <a:rPr lang="en-US" dirty="0" smtClean="0">
                <a:latin typeface="Comic Sans MS" pitchFamily="66" charset="0"/>
              </a:rPr>
              <a:t> </a:t>
            </a:r>
            <a:r>
              <a:rPr lang="en-US" dirty="0" err="1">
                <a:latin typeface="Comic Sans MS" pitchFamily="66" charset="0"/>
              </a:rPr>
              <a:t>rasmi</a:t>
            </a:r>
            <a:r>
              <a:rPr lang="en-US" dirty="0">
                <a:latin typeface="Comic Sans MS" pitchFamily="66" charset="0"/>
              </a:rPr>
              <a:t> yang </a:t>
            </a:r>
            <a:r>
              <a:rPr lang="en-US" dirty="0" err="1">
                <a:latin typeface="Comic Sans MS" pitchFamily="66" charset="0"/>
              </a:rPr>
              <a:t>hendak</a:t>
            </a:r>
            <a:r>
              <a:rPr lang="en-US" dirty="0">
                <a:latin typeface="Comic Sans MS" pitchFamily="66" charset="0"/>
              </a:rPr>
              <a:t> </a:t>
            </a:r>
            <a:r>
              <a:rPr lang="en-US" dirty="0" err="1">
                <a:latin typeface="Comic Sans MS" pitchFamily="66" charset="0"/>
              </a:rPr>
              <a:t>dimuat</a:t>
            </a:r>
            <a:r>
              <a:rPr lang="en-US" dirty="0">
                <a:latin typeface="Comic Sans MS" pitchFamily="66" charset="0"/>
              </a:rPr>
              <a:t> </a:t>
            </a:r>
            <a:r>
              <a:rPr lang="en-US" dirty="0" err="1">
                <a:latin typeface="Comic Sans MS" pitchFamily="66" charset="0"/>
              </a:rPr>
              <a:t>naik</a:t>
            </a:r>
            <a:r>
              <a:rPr lang="en-US" dirty="0">
                <a:latin typeface="Comic Sans MS" pitchFamily="66" charset="0"/>
              </a:rPr>
              <a:t> </a:t>
            </a:r>
            <a:r>
              <a:rPr lang="en-US" dirty="0" err="1">
                <a:latin typeface="Comic Sans MS" pitchFamily="66" charset="0"/>
              </a:rPr>
              <a:t>ke</a:t>
            </a:r>
            <a:r>
              <a:rPr lang="en-US" dirty="0">
                <a:latin typeface="Comic Sans MS" pitchFamily="66" charset="0"/>
              </a:rPr>
              <a:t> </a:t>
            </a:r>
            <a:r>
              <a:rPr lang="en-US" dirty="0" smtClean="0">
                <a:latin typeface="Comic Sans MS" pitchFamily="66" charset="0"/>
              </a:rPr>
              <a:t>internet </a:t>
            </a:r>
            <a:r>
              <a:rPr lang="en-US" dirty="0" err="1">
                <a:latin typeface="Comic Sans MS" pitchFamily="66" charset="0"/>
              </a:rPr>
              <a:t>hendaklah</a:t>
            </a:r>
            <a:r>
              <a:rPr lang="en-US" dirty="0">
                <a:latin typeface="Comic Sans MS" pitchFamily="66" charset="0"/>
              </a:rPr>
              <a:t> </a:t>
            </a:r>
            <a:r>
              <a:rPr lang="en-US" dirty="0" err="1">
                <a:latin typeface="Comic Sans MS" pitchFamily="66" charset="0"/>
              </a:rPr>
              <a:t>disemak</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mendapat</a:t>
            </a:r>
            <a:r>
              <a:rPr lang="en-US" dirty="0">
                <a:latin typeface="Comic Sans MS" pitchFamily="66" charset="0"/>
              </a:rPr>
              <a:t> </a:t>
            </a:r>
            <a:r>
              <a:rPr lang="en-US" dirty="0" err="1">
                <a:latin typeface="Comic Sans MS" pitchFamily="66" charset="0"/>
              </a:rPr>
              <a:t>pengesahan</a:t>
            </a:r>
            <a:r>
              <a:rPr lang="en-US" dirty="0">
                <a:latin typeface="Comic Sans MS" pitchFamily="66" charset="0"/>
              </a:rPr>
              <a:t> </a:t>
            </a:r>
            <a:r>
              <a:rPr lang="en-US" dirty="0" err="1">
                <a:latin typeface="Comic Sans MS" pitchFamily="66" charset="0"/>
              </a:rPr>
              <a:t>daripada</a:t>
            </a:r>
            <a:r>
              <a:rPr lang="en-US" dirty="0">
                <a:latin typeface="Comic Sans MS" pitchFamily="66" charset="0"/>
              </a:rPr>
              <a:t> </a:t>
            </a:r>
            <a:r>
              <a:rPr lang="en-US" dirty="0" smtClean="0">
                <a:latin typeface="Comic Sans MS" pitchFamily="66" charset="0"/>
              </a:rPr>
              <a:t>guru </a:t>
            </a:r>
            <a:r>
              <a:rPr lang="en-US" dirty="0" err="1">
                <a:latin typeface="Comic Sans MS" pitchFamily="66" charset="0"/>
              </a:rPr>
              <a:t>sebelum</a:t>
            </a:r>
            <a:r>
              <a:rPr lang="en-US" dirty="0">
                <a:latin typeface="Comic Sans MS" pitchFamily="66" charset="0"/>
              </a:rPr>
              <a:t> </a:t>
            </a:r>
            <a:r>
              <a:rPr lang="en-US" dirty="0" err="1">
                <a:latin typeface="Comic Sans MS" pitchFamily="66" charset="0"/>
              </a:rPr>
              <a:t>dimuat</a:t>
            </a:r>
            <a:r>
              <a:rPr lang="en-US" dirty="0">
                <a:latin typeface="Comic Sans MS" pitchFamily="66" charset="0"/>
              </a:rPr>
              <a:t> </a:t>
            </a:r>
            <a:r>
              <a:rPr lang="en-US" dirty="0" err="1">
                <a:latin typeface="Comic Sans MS" pitchFamily="66" charset="0"/>
              </a:rPr>
              <a:t>naik</a:t>
            </a:r>
            <a:r>
              <a:rPr lang="en-US" dirty="0">
                <a:latin typeface="Comic Sans MS" pitchFamily="66" charset="0"/>
              </a:rPr>
              <a:t>.</a:t>
            </a:r>
            <a:endParaRPr lang="en-US" dirty="0" smtClean="0">
              <a:latin typeface="Comic Sans MS" pitchFamily="66" charset="0"/>
            </a:endParaRPr>
          </a:p>
        </p:txBody>
      </p:sp>
      <p:sp>
        <p:nvSpPr>
          <p:cNvPr id="7" name="Content Placeholder 2"/>
          <p:cNvSpPr txBox="1">
            <a:spLocks/>
          </p:cNvSpPr>
          <p:nvPr/>
        </p:nvSpPr>
        <p:spPr>
          <a:xfrm>
            <a:off x="1835696" y="1124744"/>
            <a:ext cx="5536232" cy="1008112"/>
          </a:xfrm>
          <a:prstGeom prst="rect">
            <a:avLst/>
          </a:prstGeom>
          <a:ln/>
        </p:spPr>
        <p:style>
          <a:lnRef idx="3">
            <a:schemeClr val="lt1"/>
          </a:lnRef>
          <a:fillRef idx="1">
            <a:schemeClr val="dk1"/>
          </a:fillRef>
          <a:effectRef idx="1">
            <a:schemeClr val="dk1"/>
          </a:effectRef>
          <a:fontRef idx="minor">
            <a:schemeClr val="lt1"/>
          </a:fontRef>
        </p:style>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70000"/>
              </a:lnSpc>
              <a:buNone/>
            </a:pPr>
            <a:r>
              <a:rPr lang="en-US" sz="3600" b="1" dirty="0" err="1">
                <a:solidFill>
                  <a:schemeClr val="bg1"/>
                </a:solidFill>
                <a:latin typeface="Comic Sans MS" pitchFamily="66" charset="0"/>
              </a:rPr>
              <a:t>Muat</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Naik</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Bahan</a:t>
            </a:r>
            <a:endParaRPr lang="en-US" sz="3600" b="1" dirty="0">
              <a:solidFill>
                <a:schemeClr val="bg1"/>
              </a:solidFill>
              <a:latin typeface="Comic Sans MS" pitchFamily="66" charset="0"/>
            </a:endParaRP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298230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791580" y="1679352"/>
            <a:ext cx="7560840" cy="3117800"/>
          </a:xfrm>
          <a:prstGeom prst="foldedCorner">
            <a:avLst/>
          </a:prstGeom>
          <a:solidFill>
            <a:srgbClr val="66FFFF"/>
          </a:solidFill>
          <a:effectLst>
            <a:glow rad="228600">
              <a:schemeClr val="accent6">
                <a:satMod val="175000"/>
                <a:alpha val="40000"/>
              </a:schemeClr>
            </a:glow>
            <a:softEdge rad="31750"/>
          </a:effectLst>
        </p:spPr>
        <p:txBody>
          <a:bodyPr>
            <a:normAutofit lnSpcReduction="10000"/>
          </a:bodyPr>
          <a:lstStyle/>
          <a:p>
            <a:pPr marL="0" indent="0">
              <a:lnSpc>
                <a:spcPct val="170000"/>
              </a:lnSpc>
              <a:buNone/>
            </a:pPr>
            <a:endParaRPr lang="en-US" dirty="0" smtClean="0">
              <a:latin typeface="Comic Sans MS" pitchFamily="66" charset="0"/>
            </a:endParaRPr>
          </a:p>
          <a:p>
            <a:pPr marL="0" indent="0" algn="just">
              <a:lnSpc>
                <a:spcPct val="170000"/>
              </a:lnSpc>
              <a:buNone/>
            </a:pPr>
            <a:r>
              <a:rPr lang="en-US" dirty="0" err="1" smtClean="0">
                <a:latin typeface="Comic Sans MS" pitchFamily="66" charset="0"/>
              </a:rPr>
              <a:t>Tindakan</a:t>
            </a:r>
            <a:r>
              <a:rPr lang="en-US" dirty="0" smtClean="0">
                <a:latin typeface="Comic Sans MS" pitchFamily="66" charset="0"/>
              </a:rPr>
              <a:t> </a:t>
            </a:r>
            <a:r>
              <a:rPr lang="en-US" dirty="0" err="1">
                <a:latin typeface="Comic Sans MS" pitchFamily="66" charset="0"/>
              </a:rPr>
              <a:t>memuat</a:t>
            </a:r>
            <a:r>
              <a:rPr lang="en-US" dirty="0">
                <a:latin typeface="Comic Sans MS" pitchFamily="66" charset="0"/>
              </a:rPr>
              <a:t> </a:t>
            </a:r>
            <a:r>
              <a:rPr lang="en-US" dirty="0" err="1">
                <a:latin typeface="Comic Sans MS" pitchFamily="66" charset="0"/>
              </a:rPr>
              <a:t>turun</a:t>
            </a:r>
            <a:r>
              <a:rPr lang="en-US" dirty="0">
                <a:latin typeface="Comic Sans MS" pitchFamily="66" charset="0"/>
              </a:rPr>
              <a:t> </a:t>
            </a:r>
            <a:r>
              <a:rPr lang="en-US" dirty="0" err="1">
                <a:latin typeface="Comic Sans MS" pitchFamily="66" charset="0"/>
              </a:rPr>
              <a:t>hanya</a:t>
            </a:r>
            <a:r>
              <a:rPr lang="en-US" dirty="0">
                <a:latin typeface="Comic Sans MS" pitchFamily="66" charset="0"/>
              </a:rPr>
              <a:t> </a:t>
            </a:r>
            <a:r>
              <a:rPr lang="en-US" dirty="0" err="1">
                <a:latin typeface="Comic Sans MS" pitchFamily="66" charset="0"/>
              </a:rPr>
              <a:t>dibenarkan</a:t>
            </a:r>
            <a:r>
              <a:rPr lang="en-US" dirty="0">
                <a:latin typeface="Comic Sans MS" pitchFamily="66" charset="0"/>
              </a:rPr>
              <a:t> </a:t>
            </a:r>
            <a:r>
              <a:rPr lang="en-US" dirty="0" err="1">
                <a:latin typeface="Comic Sans MS" pitchFamily="66" charset="0"/>
              </a:rPr>
              <a:t>ke</a:t>
            </a:r>
            <a:r>
              <a:rPr lang="en-US" dirty="0">
                <a:latin typeface="Comic Sans MS" pitchFamily="66" charset="0"/>
              </a:rPr>
              <a:t> </a:t>
            </a:r>
            <a:r>
              <a:rPr lang="en-US" dirty="0" err="1">
                <a:latin typeface="Comic Sans MS" pitchFamily="66" charset="0"/>
              </a:rPr>
              <a:t>atas</a:t>
            </a:r>
            <a:r>
              <a:rPr lang="en-US" dirty="0">
                <a:latin typeface="Comic Sans MS" pitchFamily="66" charset="0"/>
              </a:rPr>
              <a:t> </a:t>
            </a:r>
            <a:r>
              <a:rPr lang="en-US" dirty="0" err="1">
                <a:latin typeface="Comic Sans MS" pitchFamily="66" charset="0"/>
              </a:rPr>
              <a:t>bahan</a:t>
            </a:r>
            <a:r>
              <a:rPr lang="en-US" dirty="0">
                <a:latin typeface="Comic Sans MS" pitchFamily="66" charset="0"/>
              </a:rPr>
              <a:t> yang </a:t>
            </a:r>
            <a:r>
              <a:rPr lang="en-US" dirty="0" err="1">
                <a:latin typeface="Comic Sans MS" pitchFamily="66" charset="0"/>
              </a:rPr>
              <a:t>sah</a:t>
            </a:r>
            <a:r>
              <a:rPr lang="en-US" dirty="0">
                <a:latin typeface="Comic Sans MS" pitchFamily="66" charset="0"/>
              </a:rPr>
              <a:t> </a:t>
            </a:r>
            <a:r>
              <a:rPr lang="en-US" dirty="0" err="1">
                <a:latin typeface="Comic Sans MS" pitchFamily="66" charset="0"/>
              </a:rPr>
              <a:t>seperti</a:t>
            </a:r>
            <a:r>
              <a:rPr lang="en-US" dirty="0">
                <a:latin typeface="Comic Sans MS" pitchFamily="66" charset="0"/>
              </a:rPr>
              <a:t> </a:t>
            </a:r>
            <a:r>
              <a:rPr lang="en-US" dirty="0" err="1">
                <a:latin typeface="Comic Sans MS" pitchFamily="66" charset="0"/>
              </a:rPr>
              <a:t>perisian</a:t>
            </a:r>
            <a:r>
              <a:rPr lang="en-US" dirty="0">
                <a:latin typeface="Comic Sans MS" pitchFamily="66" charset="0"/>
              </a:rPr>
              <a:t> yang </a:t>
            </a:r>
            <a:r>
              <a:rPr lang="en-US" dirty="0" err="1">
                <a:latin typeface="Comic Sans MS" pitchFamily="66" charset="0"/>
              </a:rPr>
              <a:t>berdaftar</a:t>
            </a:r>
            <a:r>
              <a:rPr lang="en-US" dirty="0">
                <a:latin typeface="Comic Sans MS" pitchFamily="66" charset="0"/>
              </a:rPr>
              <a:t> </a:t>
            </a:r>
            <a:r>
              <a:rPr lang="en-US" dirty="0" err="1">
                <a:latin typeface="Comic Sans MS" pitchFamily="66" charset="0"/>
              </a:rPr>
              <a:t>dan</a:t>
            </a:r>
            <a:r>
              <a:rPr lang="en-US" dirty="0">
                <a:latin typeface="Comic Sans MS" pitchFamily="66" charset="0"/>
              </a:rPr>
              <a:t> di </a:t>
            </a:r>
            <a:r>
              <a:rPr lang="en-US" dirty="0" err="1">
                <a:latin typeface="Comic Sans MS" pitchFamily="66" charset="0"/>
              </a:rPr>
              <a:t>bawah</a:t>
            </a:r>
            <a:r>
              <a:rPr lang="en-US" dirty="0">
                <a:latin typeface="Comic Sans MS" pitchFamily="66" charset="0"/>
              </a:rPr>
              <a:t> </a:t>
            </a:r>
            <a:r>
              <a:rPr lang="en-US" dirty="0" err="1">
                <a:latin typeface="Comic Sans MS" pitchFamily="66" charset="0"/>
              </a:rPr>
              <a:t>hak</a:t>
            </a:r>
            <a:r>
              <a:rPr lang="en-US" dirty="0">
                <a:latin typeface="Comic Sans MS" pitchFamily="66" charset="0"/>
              </a:rPr>
              <a:t> </a:t>
            </a:r>
            <a:r>
              <a:rPr lang="en-US" dirty="0" err="1">
                <a:latin typeface="Comic Sans MS" pitchFamily="66" charset="0"/>
              </a:rPr>
              <a:t>cipta</a:t>
            </a:r>
            <a:r>
              <a:rPr lang="en-US" dirty="0">
                <a:latin typeface="Comic Sans MS" pitchFamily="66" charset="0"/>
              </a:rPr>
              <a:t> </a:t>
            </a:r>
            <a:r>
              <a:rPr lang="en-US" dirty="0" err="1" smtClean="0">
                <a:latin typeface="Comic Sans MS" pitchFamily="66" charset="0"/>
              </a:rPr>
              <a:t>terpelihara</a:t>
            </a:r>
            <a:r>
              <a:rPr lang="en-US" dirty="0" smtClean="0">
                <a:latin typeface="Comic Sans MS" pitchFamily="66" charset="0"/>
              </a:rPr>
              <a:t>.</a:t>
            </a:r>
            <a:endParaRPr lang="en-US" dirty="0" smtClean="0">
              <a:latin typeface="Comic Sans MS" pitchFamily="66" charset="0"/>
            </a:endParaRPr>
          </a:p>
        </p:txBody>
      </p:sp>
      <p:sp>
        <p:nvSpPr>
          <p:cNvPr id="7" name="Content Placeholder 2"/>
          <p:cNvSpPr txBox="1">
            <a:spLocks/>
          </p:cNvSpPr>
          <p:nvPr/>
        </p:nvSpPr>
        <p:spPr>
          <a:xfrm>
            <a:off x="1835696" y="1124744"/>
            <a:ext cx="5536232" cy="1008112"/>
          </a:xfrm>
          <a:prstGeom prst="rect">
            <a:avLst/>
          </a:prstGeom>
          <a:ln/>
        </p:spPr>
        <p:style>
          <a:lnRef idx="3">
            <a:schemeClr val="lt1"/>
          </a:lnRef>
          <a:fillRef idx="1">
            <a:schemeClr val="dk1"/>
          </a:fillRef>
          <a:effectRef idx="1">
            <a:schemeClr val="dk1"/>
          </a:effectRef>
          <a:fontRef idx="minor">
            <a:schemeClr val="lt1"/>
          </a:fontRef>
        </p:style>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70000"/>
              </a:lnSpc>
              <a:buNone/>
            </a:pPr>
            <a:r>
              <a:rPr lang="en-US" sz="3600" b="1" dirty="0" err="1">
                <a:solidFill>
                  <a:schemeClr val="bg1"/>
                </a:solidFill>
                <a:latin typeface="Comic Sans MS" pitchFamily="66" charset="0"/>
              </a:rPr>
              <a:t>Muat</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Turun</a:t>
            </a:r>
            <a:r>
              <a:rPr lang="en-US" sz="3600" b="1" dirty="0">
                <a:solidFill>
                  <a:schemeClr val="bg1"/>
                </a:solidFill>
                <a:latin typeface="Comic Sans MS" pitchFamily="66" charset="0"/>
              </a:rPr>
              <a:t> </a:t>
            </a:r>
            <a:r>
              <a:rPr lang="en-US" sz="3600" b="1" dirty="0" err="1">
                <a:solidFill>
                  <a:schemeClr val="bg1"/>
                </a:solidFill>
                <a:latin typeface="Comic Sans MS" pitchFamily="66" charset="0"/>
              </a:rPr>
              <a:t>Bahan</a:t>
            </a:r>
            <a:endParaRPr lang="en-US" sz="3600" b="1" dirty="0">
              <a:solidFill>
                <a:schemeClr val="bg1"/>
              </a:solidFill>
              <a:latin typeface="Comic Sans MS" pitchFamily="66" charset="0"/>
            </a:endParaRPr>
          </a:p>
        </p:txBody>
      </p:sp>
      <p:sp>
        <p:nvSpPr>
          <p:cNvPr id="9" name="Action Button: Home 8">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97968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16024" y="1052736"/>
            <a:ext cx="7092280" cy="4248472"/>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LARANGAN SEMASA MENGGUNAKAN INTERNET</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6" name="Action Button: Forward or Next 5">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pic>
        <p:nvPicPr>
          <p:cNvPr id="1027" name="Picture 3" descr="C:\Users\FatiN_15\Downloads\New folder (2)\600px-No_sign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908720"/>
            <a:ext cx="5089748" cy="50897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827584" y="1052736"/>
            <a:ext cx="7632848" cy="4752528"/>
          </a:xfrm>
          <a:solidFill>
            <a:srgbClr val="FFCCCC">
              <a:alpha val="86000"/>
            </a:srgbClr>
          </a:solidFill>
          <a:effectLst>
            <a:glow rad="228600">
              <a:schemeClr val="accent6">
                <a:satMod val="175000"/>
                <a:alpha val="40000"/>
              </a:schemeClr>
            </a:glow>
            <a:softEdge rad="31750"/>
          </a:effectLst>
        </p:spPr>
        <p:txBody>
          <a:bodyPr>
            <a:normAutofit/>
          </a:bodyPr>
          <a:lstStyle/>
          <a:p>
            <a:pPr marL="0" indent="0" algn="just">
              <a:lnSpc>
                <a:spcPct val="90000"/>
              </a:lnSpc>
              <a:buNone/>
            </a:pPr>
            <a:endParaRPr lang="en-US" sz="2800" dirty="0" smtClean="0">
              <a:latin typeface="Comic Sans MS" pitchFamily="66" charset="0"/>
            </a:endParaRPr>
          </a:p>
          <a:p>
            <a:pPr marL="0" indent="0" algn="just">
              <a:lnSpc>
                <a:spcPct val="90000"/>
              </a:lnSpc>
              <a:buNone/>
            </a:pPr>
            <a:r>
              <a:rPr lang="en-US" sz="2800" dirty="0" err="1" smtClean="0">
                <a:latin typeface="Comic Sans MS" pitchFamily="66" charset="0"/>
              </a:rPr>
              <a:t>Dilarang</a:t>
            </a:r>
            <a:r>
              <a:rPr lang="en-US" sz="2800" dirty="0" smtClean="0">
                <a:latin typeface="Comic Sans MS" pitchFamily="66" charset="0"/>
              </a:rPr>
              <a:t> </a:t>
            </a:r>
            <a:r>
              <a:rPr lang="en-US" sz="2800" dirty="0" err="1" smtClean="0">
                <a:latin typeface="Comic Sans MS" pitchFamily="66" charset="0"/>
              </a:rPr>
              <a:t>menyediakan</a:t>
            </a:r>
            <a:r>
              <a:rPr lang="en-US" sz="2800" dirty="0" smtClean="0">
                <a:latin typeface="Comic Sans MS" pitchFamily="66" charset="0"/>
              </a:rPr>
              <a:t>, </a:t>
            </a:r>
            <a:r>
              <a:rPr lang="en-US" sz="2800" dirty="0" err="1" smtClean="0">
                <a:latin typeface="Comic Sans MS" pitchFamily="66" charset="0"/>
              </a:rPr>
              <a:t>memuat</a:t>
            </a:r>
            <a:r>
              <a:rPr lang="en-US" sz="2800" dirty="0" smtClean="0">
                <a:latin typeface="Comic Sans MS" pitchFamily="66" charset="0"/>
              </a:rPr>
              <a:t> </a:t>
            </a:r>
            <a:r>
              <a:rPr lang="en-US" sz="2800" dirty="0" err="1" smtClean="0">
                <a:latin typeface="Comic Sans MS" pitchFamily="66" charset="0"/>
              </a:rPr>
              <a:t>naik</a:t>
            </a:r>
            <a:r>
              <a:rPr lang="en-US" sz="2800" dirty="0" smtClean="0">
                <a:latin typeface="Comic Sans MS" pitchFamily="66" charset="0"/>
              </a:rPr>
              <a:t>, </a:t>
            </a:r>
            <a:r>
              <a:rPr lang="en-US" sz="2800" dirty="0" err="1" smtClean="0">
                <a:latin typeface="Comic Sans MS" pitchFamily="66" charset="0"/>
              </a:rPr>
              <a:t>memuat</a:t>
            </a:r>
            <a:r>
              <a:rPr lang="en-US" sz="2800" dirty="0" smtClean="0">
                <a:latin typeface="Comic Sans MS" pitchFamily="66" charset="0"/>
              </a:rPr>
              <a:t> </a:t>
            </a:r>
            <a:r>
              <a:rPr lang="en-US" sz="2800" dirty="0" err="1" smtClean="0">
                <a:latin typeface="Comic Sans MS" pitchFamily="66" charset="0"/>
              </a:rPr>
              <a:t>turun</a:t>
            </a:r>
            <a:r>
              <a:rPr lang="en-US" sz="2800" dirty="0" smtClean="0">
                <a:latin typeface="Comic Sans MS" pitchFamily="66" charset="0"/>
              </a:rPr>
              <a:t> </a:t>
            </a:r>
            <a:r>
              <a:rPr lang="en-US" sz="2800" dirty="0" err="1" smtClean="0">
                <a:latin typeface="Comic Sans MS" pitchFamily="66" charset="0"/>
              </a:rPr>
              <a:t>dan</a:t>
            </a:r>
            <a:r>
              <a:rPr lang="en-US" sz="2800" dirty="0" smtClean="0">
                <a:latin typeface="Comic Sans MS" pitchFamily="66" charset="0"/>
              </a:rPr>
              <a:t> </a:t>
            </a:r>
            <a:r>
              <a:rPr lang="en-US" sz="2800" dirty="0" err="1" smtClean="0">
                <a:latin typeface="Comic Sans MS" pitchFamily="66" charset="0"/>
              </a:rPr>
              <a:t>menyimpan</a:t>
            </a:r>
            <a:r>
              <a:rPr lang="en-US" sz="2800" dirty="0" smtClean="0">
                <a:latin typeface="Comic Sans MS" pitchFamily="66" charset="0"/>
              </a:rPr>
              <a:t> material, </a:t>
            </a:r>
            <a:r>
              <a:rPr lang="en-US" sz="2800" dirty="0" err="1" smtClean="0">
                <a:latin typeface="Comic Sans MS" pitchFamily="66" charset="0"/>
              </a:rPr>
              <a:t>teks</a:t>
            </a:r>
            <a:r>
              <a:rPr lang="en-US" sz="2800" dirty="0" smtClean="0">
                <a:latin typeface="Comic Sans MS" pitchFamily="66" charset="0"/>
              </a:rPr>
              <a:t> </a:t>
            </a:r>
            <a:r>
              <a:rPr lang="en-US" sz="2800" dirty="0" err="1" smtClean="0">
                <a:latin typeface="Comic Sans MS" pitchFamily="66" charset="0"/>
              </a:rPr>
              <a:t>imej</a:t>
            </a:r>
            <a:r>
              <a:rPr lang="en-US" sz="2800" dirty="0" smtClean="0">
                <a:latin typeface="Comic Sans MS" pitchFamily="66" charset="0"/>
              </a:rPr>
              <a:t> </a:t>
            </a:r>
            <a:r>
              <a:rPr lang="en-US" sz="2800" dirty="0" err="1" smtClean="0">
                <a:latin typeface="Comic Sans MS" pitchFamily="66" charset="0"/>
              </a:rPr>
              <a:t>atau</a:t>
            </a:r>
            <a:r>
              <a:rPr lang="en-US" sz="2800" dirty="0" smtClean="0">
                <a:latin typeface="Comic Sans MS" pitchFamily="66" charset="0"/>
              </a:rPr>
              <a:t> </a:t>
            </a:r>
            <a:r>
              <a:rPr lang="en-US" sz="2800" dirty="0" err="1" smtClean="0">
                <a:latin typeface="Comic Sans MS" pitchFamily="66" charset="0"/>
              </a:rPr>
              <a:t>bahan-bahan</a:t>
            </a:r>
            <a:r>
              <a:rPr lang="en-US" sz="2800" dirty="0" smtClean="0">
                <a:latin typeface="Comic Sans MS" pitchFamily="66" charset="0"/>
              </a:rPr>
              <a:t> yang </a:t>
            </a:r>
            <a:r>
              <a:rPr lang="en-US" sz="2800" dirty="0" err="1" smtClean="0">
                <a:latin typeface="Comic Sans MS" pitchFamily="66" charset="0"/>
              </a:rPr>
              <a:t>mengandungi</a:t>
            </a:r>
            <a:r>
              <a:rPr lang="en-US" sz="2800" dirty="0" smtClean="0">
                <a:latin typeface="Comic Sans MS" pitchFamily="66" charset="0"/>
              </a:rPr>
              <a:t> </a:t>
            </a:r>
            <a:r>
              <a:rPr lang="en-US" sz="2800" dirty="0" err="1" smtClean="0">
                <a:latin typeface="Comic Sans MS" pitchFamily="66" charset="0"/>
              </a:rPr>
              <a:t>unsur-unsur</a:t>
            </a:r>
            <a:r>
              <a:rPr lang="en-US" sz="2800" dirty="0" smtClean="0">
                <a:latin typeface="Comic Sans MS" pitchFamily="66" charset="0"/>
              </a:rPr>
              <a:t> </a:t>
            </a:r>
            <a:r>
              <a:rPr lang="en-US" sz="2800" dirty="0" err="1" smtClean="0">
                <a:latin typeface="Comic Sans MS" pitchFamily="66" charset="0"/>
              </a:rPr>
              <a:t>lucah</a:t>
            </a:r>
            <a:r>
              <a:rPr lang="en-US" sz="2800" dirty="0" smtClean="0">
                <a:latin typeface="Comic Sans MS" pitchFamily="66" charset="0"/>
              </a:rPr>
              <a:t>. </a:t>
            </a:r>
          </a:p>
          <a:p>
            <a:pPr marL="0" indent="0" algn="just">
              <a:lnSpc>
                <a:spcPct val="90000"/>
              </a:lnSpc>
              <a:buNone/>
            </a:pPr>
            <a:endParaRPr lang="en-US" sz="2800" dirty="0">
              <a:latin typeface="Comic Sans MS" pitchFamily="66" charset="0"/>
            </a:endParaRPr>
          </a:p>
          <a:p>
            <a:pPr marL="0" indent="0" algn="just">
              <a:lnSpc>
                <a:spcPct val="90000"/>
              </a:lnSpc>
              <a:buNone/>
            </a:pPr>
            <a:r>
              <a:rPr lang="en-US" sz="2800" dirty="0" err="1" smtClean="0">
                <a:latin typeface="Comic Sans MS" pitchFamily="66" charset="0"/>
              </a:rPr>
              <a:t>Dilarang</a:t>
            </a:r>
            <a:r>
              <a:rPr lang="en-US" sz="2800" dirty="0" smtClean="0">
                <a:latin typeface="Comic Sans MS" pitchFamily="66" charset="0"/>
              </a:rPr>
              <a:t> </a:t>
            </a:r>
            <a:r>
              <a:rPr lang="en-US" sz="2800" dirty="0" err="1" smtClean="0">
                <a:latin typeface="Comic Sans MS" pitchFamily="66" charset="0"/>
              </a:rPr>
              <a:t>memuat</a:t>
            </a:r>
            <a:r>
              <a:rPr lang="en-US" sz="2800" dirty="0" smtClean="0">
                <a:latin typeface="Comic Sans MS" pitchFamily="66" charset="0"/>
              </a:rPr>
              <a:t> </a:t>
            </a:r>
            <a:r>
              <a:rPr lang="en-US" sz="2800" dirty="0" err="1">
                <a:latin typeface="Comic Sans MS" pitchFamily="66" charset="0"/>
              </a:rPr>
              <a:t>turun</a:t>
            </a:r>
            <a:r>
              <a:rPr lang="en-US" sz="2800" dirty="0">
                <a:latin typeface="Comic Sans MS" pitchFamily="66" charset="0"/>
              </a:rPr>
              <a:t> </a:t>
            </a:r>
            <a:r>
              <a:rPr lang="en-US" sz="2800" dirty="0" err="1">
                <a:latin typeface="Comic Sans MS" pitchFamily="66" charset="0"/>
              </a:rPr>
              <a:t>dan</a:t>
            </a:r>
            <a:r>
              <a:rPr lang="en-US" sz="2800" dirty="0">
                <a:latin typeface="Comic Sans MS" pitchFamily="66" charset="0"/>
              </a:rPr>
              <a:t> </a:t>
            </a:r>
            <a:r>
              <a:rPr lang="en-US" sz="2800" dirty="0" err="1">
                <a:latin typeface="Comic Sans MS" pitchFamily="66" charset="0"/>
              </a:rPr>
              <a:t>menyimpan</a:t>
            </a:r>
            <a:r>
              <a:rPr lang="en-US" sz="2800" dirty="0">
                <a:latin typeface="Comic Sans MS" pitchFamily="66" charset="0"/>
              </a:rPr>
              <a:t> </a:t>
            </a:r>
            <a:r>
              <a:rPr lang="en-US" sz="2800" dirty="0" err="1">
                <a:latin typeface="Comic Sans MS" pitchFamily="66" charset="0"/>
              </a:rPr>
              <a:t>maklumat</a:t>
            </a:r>
            <a:r>
              <a:rPr lang="en-US" sz="2800" dirty="0">
                <a:latin typeface="Comic Sans MS" pitchFamily="66" charset="0"/>
              </a:rPr>
              <a:t> </a:t>
            </a:r>
            <a:r>
              <a:rPr lang="en-US" sz="2800" dirty="0" smtClean="0">
                <a:latin typeface="Comic Sans MS" pitchFamily="66" charset="0"/>
              </a:rPr>
              <a:t>internet </a:t>
            </a:r>
            <a:r>
              <a:rPr lang="en-US" sz="2800" dirty="0">
                <a:latin typeface="Comic Sans MS" pitchFamily="66" charset="0"/>
              </a:rPr>
              <a:t>yang </a:t>
            </a:r>
            <a:r>
              <a:rPr lang="en-US" sz="2800" dirty="0" err="1">
                <a:latin typeface="Comic Sans MS" pitchFamily="66" charset="0"/>
              </a:rPr>
              <a:t>melibatkan</a:t>
            </a:r>
            <a:r>
              <a:rPr lang="en-US" sz="2800" dirty="0">
                <a:latin typeface="Comic Sans MS" pitchFamily="66" charset="0"/>
              </a:rPr>
              <a:t> </a:t>
            </a:r>
            <a:r>
              <a:rPr lang="en-US" sz="2800" dirty="0" err="1">
                <a:latin typeface="Comic Sans MS" pitchFamily="66" charset="0"/>
              </a:rPr>
              <a:t>sebarang</a:t>
            </a:r>
            <a:r>
              <a:rPr lang="en-US" sz="2800" dirty="0">
                <a:latin typeface="Comic Sans MS" pitchFamily="66" charset="0"/>
              </a:rPr>
              <a:t> </a:t>
            </a:r>
            <a:r>
              <a:rPr lang="en-US" sz="2800" dirty="0" err="1">
                <a:latin typeface="Comic Sans MS" pitchFamily="66" charset="0"/>
              </a:rPr>
              <a:t>pernyataan</a:t>
            </a:r>
            <a:r>
              <a:rPr lang="en-US" sz="2800" dirty="0">
                <a:latin typeface="Comic Sans MS" pitchFamily="66" charset="0"/>
              </a:rPr>
              <a:t> </a:t>
            </a:r>
            <a:r>
              <a:rPr lang="en-US" sz="2800" dirty="0" err="1">
                <a:latin typeface="Comic Sans MS" pitchFamily="66" charset="0"/>
              </a:rPr>
              <a:t>fitnah</a:t>
            </a:r>
            <a:r>
              <a:rPr lang="en-US" sz="2800" dirty="0">
                <a:latin typeface="Comic Sans MS" pitchFamily="66" charset="0"/>
              </a:rPr>
              <a:t> </a:t>
            </a:r>
            <a:r>
              <a:rPr lang="en-US" sz="2800" dirty="0" err="1">
                <a:latin typeface="Comic Sans MS" pitchFamily="66" charset="0"/>
              </a:rPr>
              <a:t>atau</a:t>
            </a:r>
            <a:r>
              <a:rPr lang="en-US" sz="2800" dirty="0">
                <a:latin typeface="Comic Sans MS" pitchFamily="66" charset="0"/>
              </a:rPr>
              <a:t> </a:t>
            </a:r>
            <a:r>
              <a:rPr lang="en-US" sz="2800" dirty="0" err="1">
                <a:latin typeface="Comic Sans MS" pitchFamily="66" charset="0"/>
              </a:rPr>
              <a:t>hasutan</a:t>
            </a:r>
            <a:r>
              <a:rPr lang="en-US" sz="2800" dirty="0">
                <a:latin typeface="Comic Sans MS" pitchFamily="66" charset="0"/>
              </a:rPr>
              <a:t> yang </a:t>
            </a:r>
            <a:r>
              <a:rPr lang="en-US" sz="2800" dirty="0" err="1" smtClean="0">
                <a:latin typeface="Comic Sans MS" pitchFamily="66" charset="0"/>
              </a:rPr>
              <a:t>boleh</a:t>
            </a:r>
            <a:r>
              <a:rPr lang="en-US" sz="2800" dirty="0" smtClean="0">
                <a:latin typeface="Comic Sans MS" pitchFamily="66" charset="0"/>
              </a:rPr>
              <a:t> </a:t>
            </a:r>
            <a:r>
              <a:rPr lang="en-US" sz="2800" dirty="0" err="1" smtClean="0">
                <a:latin typeface="Comic Sans MS" pitchFamily="66" charset="0"/>
              </a:rPr>
              <a:t>menjatuhkan</a:t>
            </a:r>
            <a:r>
              <a:rPr lang="en-US" sz="2800" dirty="0" smtClean="0">
                <a:latin typeface="Comic Sans MS" pitchFamily="66" charset="0"/>
              </a:rPr>
              <a:t> </a:t>
            </a:r>
            <a:r>
              <a:rPr lang="en-US" sz="2800" dirty="0" err="1">
                <a:latin typeface="Comic Sans MS" pitchFamily="66" charset="0"/>
              </a:rPr>
              <a:t>imej</a:t>
            </a:r>
            <a:r>
              <a:rPr lang="en-US" sz="2800" dirty="0">
                <a:latin typeface="Comic Sans MS" pitchFamily="66" charset="0"/>
              </a:rPr>
              <a:t> </a:t>
            </a:r>
            <a:r>
              <a:rPr lang="en-US" sz="2800" dirty="0" err="1" smtClean="0">
                <a:latin typeface="Comic Sans MS" pitchFamily="66" charset="0"/>
              </a:rPr>
              <a:t>pihak</a:t>
            </a:r>
            <a:r>
              <a:rPr lang="en-US" sz="2800" dirty="0" smtClean="0">
                <a:latin typeface="Comic Sans MS" pitchFamily="66" charset="0"/>
              </a:rPr>
              <a:t> lain.</a:t>
            </a:r>
          </a:p>
          <a:p>
            <a:pPr marL="0" indent="0" algn="just">
              <a:lnSpc>
                <a:spcPct val="90000"/>
              </a:lnSpc>
              <a:buNone/>
            </a:pPr>
            <a:endParaRPr lang="en-US" sz="2800" dirty="0">
              <a:latin typeface="Comic Sans MS" pitchFamily="66" charset="0"/>
            </a:endParaRPr>
          </a:p>
          <a:p>
            <a:pPr marL="0" indent="0" algn="just">
              <a:lnSpc>
                <a:spcPct val="90000"/>
              </a:lnSpc>
              <a:buNone/>
            </a:pPr>
            <a:endParaRPr lang="en-US" sz="2800" dirty="0" smtClean="0">
              <a:latin typeface="Comic Sans MS" pitchFamily="66" charset="0"/>
            </a:endParaRPr>
          </a:p>
        </p:txBody>
      </p:sp>
      <p:pic>
        <p:nvPicPr>
          <p:cNvPr id="1026" name="Picture 2" descr="C:\Users\FatiN_15\Downloads\New folder (2)\no_internet.gi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5000" y1="32000" x2="45000" y2="32000"/>
                        <a14:foregroundMark x1="69500" y1="37500" x2="69500" y2="37500"/>
                        <a14:foregroundMark x1="34500" y1="62000" x2="34500" y2="62000"/>
                        <a14:foregroundMark x1="74000" y1="18500" x2="74000" y2="1850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267835">
            <a:off x="7289125" y="4777972"/>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Forward or Next 6">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78039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pic>
        <p:nvPicPr>
          <p:cNvPr id="1027" name="Picture 3" descr="C:\Users\FatiN_15\Downloads\New folder (2)\600px-No_sign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908720"/>
            <a:ext cx="5089748" cy="50897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827584" y="1052736"/>
            <a:ext cx="7632848" cy="4752528"/>
          </a:xfrm>
          <a:solidFill>
            <a:srgbClr val="FFCCCC">
              <a:alpha val="86000"/>
            </a:srgbClr>
          </a:solidFill>
          <a:effectLst>
            <a:glow rad="228600">
              <a:schemeClr val="accent6">
                <a:satMod val="175000"/>
                <a:alpha val="40000"/>
              </a:schemeClr>
            </a:glow>
            <a:softEdge rad="31750"/>
          </a:effectLst>
        </p:spPr>
        <p:txBody>
          <a:bodyPr>
            <a:normAutofit/>
          </a:bodyPr>
          <a:lstStyle/>
          <a:p>
            <a:pPr marL="0" indent="0" algn="just">
              <a:lnSpc>
                <a:spcPct val="90000"/>
              </a:lnSpc>
              <a:buNone/>
            </a:pPr>
            <a:endParaRPr lang="en-US" sz="2800" dirty="0" smtClean="0">
              <a:latin typeface="Comic Sans MS" pitchFamily="66" charset="0"/>
            </a:endParaRPr>
          </a:p>
          <a:p>
            <a:pPr marL="0" indent="0" algn="just">
              <a:lnSpc>
                <a:spcPct val="90000"/>
              </a:lnSpc>
              <a:buNone/>
            </a:pPr>
            <a:r>
              <a:rPr lang="en-US" sz="2800" dirty="0" err="1" smtClean="0">
                <a:latin typeface="Comic Sans MS" pitchFamily="66" charset="0"/>
              </a:rPr>
              <a:t>Dilarang</a:t>
            </a:r>
            <a:r>
              <a:rPr lang="en-US" sz="2800" dirty="0">
                <a:latin typeface="Comic Sans MS" pitchFamily="66" charset="0"/>
              </a:rPr>
              <a:t> </a:t>
            </a:r>
            <a:r>
              <a:rPr lang="en-US" sz="2800" dirty="0" err="1">
                <a:latin typeface="Comic Sans MS" pitchFamily="66" charset="0"/>
              </a:rPr>
              <a:t>memuat</a:t>
            </a:r>
            <a:r>
              <a:rPr lang="en-US" sz="2800" dirty="0">
                <a:latin typeface="Comic Sans MS" pitchFamily="66" charset="0"/>
              </a:rPr>
              <a:t> </a:t>
            </a:r>
            <a:r>
              <a:rPr lang="en-US" sz="2800" dirty="0" err="1">
                <a:latin typeface="Comic Sans MS" pitchFamily="66" charset="0"/>
              </a:rPr>
              <a:t>turun</a:t>
            </a:r>
            <a:r>
              <a:rPr lang="en-US" sz="2800" dirty="0">
                <a:latin typeface="Comic Sans MS" pitchFamily="66" charset="0"/>
              </a:rPr>
              <a:t> </a:t>
            </a:r>
            <a:r>
              <a:rPr lang="en-US" sz="2800" dirty="0" err="1">
                <a:latin typeface="Comic Sans MS" pitchFamily="66" charset="0"/>
              </a:rPr>
              <a:t>dan</a:t>
            </a:r>
            <a:r>
              <a:rPr lang="en-US" sz="2800" dirty="0">
                <a:latin typeface="Comic Sans MS" pitchFamily="66" charset="0"/>
              </a:rPr>
              <a:t> </a:t>
            </a:r>
            <a:r>
              <a:rPr lang="en-US" sz="2800" dirty="0" err="1">
                <a:latin typeface="Comic Sans MS" pitchFamily="66" charset="0"/>
              </a:rPr>
              <a:t>menyimpan</a:t>
            </a:r>
            <a:r>
              <a:rPr lang="en-US" sz="2800" dirty="0">
                <a:latin typeface="Comic Sans MS" pitchFamily="66" charset="0"/>
              </a:rPr>
              <a:t> </a:t>
            </a:r>
            <a:r>
              <a:rPr lang="en-US" sz="2800" dirty="0" err="1">
                <a:latin typeface="Comic Sans MS" pitchFamily="66" charset="0"/>
              </a:rPr>
              <a:t>gambar</a:t>
            </a:r>
            <a:r>
              <a:rPr lang="en-US" sz="2800" dirty="0">
                <a:latin typeface="Comic Sans MS" pitchFamily="66" charset="0"/>
              </a:rPr>
              <a:t> </a:t>
            </a:r>
            <a:r>
              <a:rPr lang="en-US" sz="2800" dirty="0" err="1">
                <a:latin typeface="Comic Sans MS" pitchFamily="66" charset="0"/>
              </a:rPr>
              <a:t>atau</a:t>
            </a:r>
            <a:r>
              <a:rPr lang="en-US" sz="2800" dirty="0">
                <a:latin typeface="Comic Sans MS" pitchFamily="66" charset="0"/>
              </a:rPr>
              <a:t> </a:t>
            </a:r>
            <a:r>
              <a:rPr lang="en-US" sz="2800" dirty="0" err="1">
                <a:latin typeface="Comic Sans MS" pitchFamily="66" charset="0"/>
              </a:rPr>
              <a:t>teks</a:t>
            </a:r>
            <a:r>
              <a:rPr lang="en-US" sz="2800" dirty="0">
                <a:latin typeface="Comic Sans MS" pitchFamily="66" charset="0"/>
              </a:rPr>
              <a:t> yang </a:t>
            </a:r>
            <a:r>
              <a:rPr lang="en-US" sz="2800" dirty="0" err="1">
                <a:latin typeface="Comic Sans MS" pitchFamily="66" charset="0"/>
              </a:rPr>
              <a:t>bercorak</a:t>
            </a:r>
            <a:r>
              <a:rPr lang="en-US" sz="2800" dirty="0">
                <a:latin typeface="Comic Sans MS" pitchFamily="66" charset="0"/>
              </a:rPr>
              <a:t> </a:t>
            </a:r>
            <a:r>
              <a:rPr lang="en-US" sz="2800" dirty="0" err="1">
                <a:latin typeface="Comic Sans MS" pitchFamily="66" charset="0"/>
              </a:rPr>
              <a:t>penentangan</a:t>
            </a:r>
            <a:r>
              <a:rPr lang="en-US" sz="2800" dirty="0">
                <a:latin typeface="Comic Sans MS" pitchFamily="66" charset="0"/>
              </a:rPr>
              <a:t> yang </a:t>
            </a:r>
            <a:r>
              <a:rPr lang="en-US" sz="2800" dirty="0" err="1">
                <a:latin typeface="Comic Sans MS" pitchFamily="66" charset="0"/>
              </a:rPr>
              <a:t>boleh</a:t>
            </a:r>
            <a:r>
              <a:rPr lang="en-US" sz="2800" dirty="0">
                <a:latin typeface="Comic Sans MS" pitchFamily="66" charset="0"/>
              </a:rPr>
              <a:t> </a:t>
            </a:r>
            <a:r>
              <a:rPr lang="en-US" sz="2800" dirty="0" err="1">
                <a:latin typeface="Comic Sans MS" pitchFamily="66" charset="0"/>
              </a:rPr>
              <a:t>membawa</a:t>
            </a:r>
            <a:r>
              <a:rPr lang="en-US" sz="2800" dirty="0">
                <a:latin typeface="Comic Sans MS" pitchFamily="66" charset="0"/>
              </a:rPr>
              <a:t> </a:t>
            </a:r>
            <a:r>
              <a:rPr lang="en-US" sz="2800" dirty="0" err="1">
                <a:latin typeface="Comic Sans MS" pitchFamily="66" charset="0"/>
              </a:rPr>
              <a:t>keadaan</a:t>
            </a:r>
            <a:r>
              <a:rPr lang="en-US" sz="2800" dirty="0">
                <a:latin typeface="Comic Sans MS" pitchFamily="66" charset="0"/>
              </a:rPr>
              <a:t> </a:t>
            </a:r>
            <a:r>
              <a:rPr lang="en-US" sz="2800" dirty="0" err="1">
                <a:latin typeface="Comic Sans MS" pitchFamily="66" charset="0"/>
              </a:rPr>
              <a:t>huru-hara</a:t>
            </a:r>
            <a:r>
              <a:rPr lang="en-US" sz="2800" dirty="0">
                <a:latin typeface="Comic Sans MS" pitchFamily="66" charset="0"/>
              </a:rPr>
              <a:t> </a:t>
            </a:r>
            <a:r>
              <a:rPr lang="en-US" sz="2800" dirty="0" err="1">
                <a:latin typeface="Comic Sans MS" pitchFamily="66" charset="0"/>
              </a:rPr>
              <a:t>dan</a:t>
            </a:r>
            <a:r>
              <a:rPr lang="en-US" sz="2800" dirty="0">
                <a:latin typeface="Comic Sans MS" pitchFamily="66" charset="0"/>
              </a:rPr>
              <a:t> </a:t>
            </a:r>
            <a:r>
              <a:rPr lang="en-US" sz="2800" dirty="0" err="1">
                <a:latin typeface="Comic Sans MS" pitchFamily="66" charset="0"/>
              </a:rPr>
              <a:t>menakutkan</a:t>
            </a:r>
            <a:r>
              <a:rPr lang="en-US" sz="2800" dirty="0">
                <a:latin typeface="Comic Sans MS" pitchFamily="66" charset="0"/>
              </a:rPr>
              <a:t> </a:t>
            </a:r>
            <a:r>
              <a:rPr lang="en-US" sz="2800" dirty="0" err="1">
                <a:latin typeface="Comic Sans MS" pitchFamily="66" charset="0"/>
              </a:rPr>
              <a:t>pengguna</a:t>
            </a:r>
            <a:r>
              <a:rPr lang="en-US" sz="2800" dirty="0">
                <a:latin typeface="Comic Sans MS" pitchFamily="66" charset="0"/>
              </a:rPr>
              <a:t> </a:t>
            </a:r>
            <a:r>
              <a:rPr lang="en-US" sz="2800" dirty="0" smtClean="0">
                <a:latin typeface="Comic Sans MS" pitchFamily="66" charset="0"/>
              </a:rPr>
              <a:t>internet </a:t>
            </a:r>
            <a:r>
              <a:rPr lang="en-US" sz="2800" dirty="0">
                <a:latin typeface="Comic Sans MS" pitchFamily="66" charset="0"/>
              </a:rPr>
              <a:t>yang </a:t>
            </a:r>
            <a:r>
              <a:rPr lang="en-US" sz="2800" dirty="0" smtClean="0">
                <a:latin typeface="Comic Sans MS" pitchFamily="66" charset="0"/>
              </a:rPr>
              <a:t>lain.</a:t>
            </a:r>
            <a:endParaRPr lang="en-US" sz="2800" dirty="0" smtClean="0">
              <a:latin typeface="Comic Sans MS" pitchFamily="66" charset="0"/>
            </a:endParaRPr>
          </a:p>
          <a:p>
            <a:pPr marL="0" indent="0" algn="just">
              <a:lnSpc>
                <a:spcPct val="90000"/>
              </a:lnSpc>
              <a:buNone/>
            </a:pPr>
            <a:endParaRPr lang="en-US" sz="2800" dirty="0">
              <a:latin typeface="Comic Sans MS" pitchFamily="66" charset="0"/>
            </a:endParaRPr>
          </a:p>
          <a:p>
            <a:pPr marL="0" indent="0" algn="just">
              <a:lnSpc>
                <a:spcPct val="90000"/>
              </a:lnSpc>
              <a:buNone/>
            </a:pPr>
            <a:r>
              <a:rPr lang="en-US" sz="2800" dirty="0" err="1" smtClean="0">
                <a:latin typeface="Comic Sans MS" pitchFamily="66" charset="0"/>
              </a:rPr>
              <a:t>Dilarang</a:t>
            </a:r>
            <a:r>
              <a:rPr lang="en-US" sz="2800" dirty="0">
                <a:latin typeface="Comic Sans MS" pitchFamily="66" charset="0"/>
              </a:rPr>
              <a:t> </a:t>
            </a:r>
            <a:r>
              <a:rPr lang="en-US" sz="2800" dirty="0" err="1">
                <a:latin typeface="Comic Sans MS" pitchFamily="66" charset="0"/>
              </a:rPr>
              <a:t>melakukan</a:t>
            </a:r>
            <a:r>
              <a:rPr lang="en-US" sz="2800" dirty="0">
                <a:latin typeface="Comic Sans MS" pitchFamily="66" charset="0"/>
              </a:rPr>
              <a:t> </a:t>
            </a:r>
            <a:r>
              <a:rPr lang="en-US" sz="2800" dirty="0" err="1">
                <a:latin typeface="Comic Sans MS" pitchFamily="66" charset="0"/>
              </a:rPr>
              <a:t>aktiviti</a:t>
            </a:r>
            <a:r>
              <a:rPr lang="en-US" sz="2800" dirty="0">
                <a:latin typeface="Comic Sans MS" pitchFamily="66" charset="0"/>
              </a:rPr>
              <a:t> </a:t>
            </a:r>
            <a:r>
              <a:rPr lang="en-US" sz="2800" dirty="0" err="1">
                <a:latin typeface="Comic Sans MS" pitchFamily="66" charset="0"/>
              </a:rPr>
              <a:t>jenayah</a:t>
            </a:r>
            <a:r>
              <a:rPr lang="en-US" sz="2800" dirty="0">
                <a:latin typeface="Comic Sans MS" pitchFamily="66" charset="0"/>
              </a:rPr>
              <a:t> </a:t>
            </a:r>
            <a:r>
              <a:rPr lang="en-US" sz="2800" dirty="0" err="1">
                <a:latin typeface="Comic Sans MS" pitchFamily="66" charset="0"/>
              </a:rPr>
              <a:t>seperti</a:t>
            </a:r>
            <a:r>
              <a:rPr lang="en-US" sz="2800" dirty="0">
                <a:latin typeface="Comic Sans MS" pitchFamily="66" charset="0"/>
              </a:rPr>
              <a:t> </a:t>
            </a:r>
            <a:r>
              <a:rPr lang="en-US" sz="2800" dirty="0" err="1">
                <a:latin typeface="Comic Sans MS" pitchFamily="66" charset="0"/>
              </a:rPr>
              <a:t>menyebarkan</a:t>
            </a:r>
            <a:r>
              <a:rPr lang="en-US" sz="2800" dirty="0">
                <a:latin typeface="Comic Sans MS" pitchFamily="66" charset="0"/>
              </a:rPr>
              <a:t> </a:t>
            </a:r>
            <a:r>
              <a:rPr lang="en-US" sz="2800" dirty="0" err="1">
                <a:latin typeface="Comic Sans MS" pitchFamily="66" charset="0"/>
              </a:rPr>
              <a:t>bahan</a:t>
            </a:r>
            <a:r>
              <a:rPr lang="en-US" sz="2800" dirty="0">
                <a:latin typeface="Comic Sans MS" pitchFamily="66" charset="0"/>
              </a:rPr>
              <a:t> yang </a:t>
            </a:r>
            <a:r>
              <a:rPr lang="en-US" sz="2800" dirty="0" err="1">
                <a:latin typeface="Comic Sans MS" pitchFamily="66" charset="0"/>
              </a:rPr>
              <a:t>membabitkan</a:t>
            </a:r>
            <a:r>
              <a:rPr lang="en-US" sz="2800" dirty="0">
                <a:latin typeface="Comic Sans MS" pitchFamily="66" charset="0"/>
              </a:rPr>
              <a:t> </a:t>
            </a:r>
            <a:r>
              <a:rPr lang="en-US" sz="2800" dirty="0" err="1" smtClean="0">
                <a:latin typeface="Comic Sans MS" pitchFamily="66" charset="0"/>
              </a:rPr>
              <a:t>perjudian</a:t>
            </a:r>
            <a:r>
              <a:rPr lang="en-US" sz="2800" dirty="0" smtClean="0">
                <a:latin typeface="Comic Sans MS" pitchFamily="66" charset="0"/>
              </a:rPr>
              <a:t>.</a:t>
            </a:r>
            <a:endParaRPr lang="en-US" sz="2800" dirty="0" smtClean="0">
              <a:latin typeface="Comic Sans MS" pitchFamily="66" charset="0"/>
            </a:endParaRPr>
          </a:p>
          <a:p>
            <a:pPr marL="0" indent="0" algn="just">
              <a:lnSpc>
                <a:spcPct val="90000"/>
              </a:lnSpc>
              <a:buNone/>
            </a:pPr>
            <a:endParaRPr lang="en-US" sz="2800" dirty="0" smtClean="0">
              <a:latin typeface="Comic Sans MS" pitchFamily="66" charset="0"/>
            </a:endParaRPr>
          </a:p>
        </p:txBody>
      </p:sp>
      <p:pic>
        <p:nvPicPr>
          <p:cNvPr id="1026" name="Picture 2" descr="C:\Users\FatiN_15\Downloads\New folder (2)\no_internet.gi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5000" y1="32000" x2="45000" y2="32000"/>
                        <a14:foregroundMark x1="69500" y1="37500" x2="69500" y2="37500"/>
                        <a14:foregroundMark x1="34500" y1="62000" x2="34500" y2="62000"/>
                        <a14:foregroundMark x1="74000" y1="18500" x2="74000" y2="1850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267835">
            <a:off x="7255476" y="4958000"/>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Home 7">
            <a:hlinkClick r:id="rId7"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578266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FatiN_15\Downloads\New folder (2)\7gp0l17odxvum4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8163"/>
          <a:stretch/>
        </p:blipFill>
        <p:spPr bwMode="auto">
          <a:xfrm>
            <a:off x="2735" y="0"/>
            <a:ext cx="9141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59632" y="1484784"/>
            <a:ext cx="6552728" cy="2160240"/>
          </a:xfrm>
        </p:spPr>
        <p:txBody>
          <a:bodyPr>
            <a:noAutofit/>
          </a:bodyPr>
          <a:lstStyle/>
          <a:p>
            <a:pPr algn="ctr"/>
            <a:r>
              <a:rPr lang="ms-MY" sz="9600" b="0" u="sng"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Sekian...</a:t>
            </a:r>
            <a:endParaRPr lang="ms-MY" sz="9600" b="0" u="sng"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4" name="TextBox 3"/>
          <p:cNvSpPr txBox="1"/>
          <p:nvPr/>
        </p:nvSpPr>
        <p:spPr>
          <a:xfrm>
            <a:off x="323528" y="4428401"/>
            <a:ext cx="8640960" cy="646986"/>
          </a:xfrm>
          <a:prstGeom prst="roundRect">
            <a:avLst/>
          </a:prstGeom>
          <a:gradFill>
            <a:gsLst>
              <a:gs pos="0">
                <a:srgbClr val="FFF200"/>
              </a:gs>
              <a:gs pos="5000">
                <a:srgbClr val="FFFF99"/>
              </a:gs>
              <a:gs pos="86000">
                <a:srgbClr val="FFFF00"/>
              </a:gs>
              <a:gs pos="100000">
                <a:srgbClr val="FFC000"/>
              </a:gs>
            </a:gsLst>
            <a:lin ang="5400000" scaled="0"/>
          </a:gradFill>
        </p:spPr>
        <p:txBody>
          <a:bodyPr wrap="square" rtlCol="0">
            <a:spAutoFit/>
          </a:bodyPr>
          <a:lstStyle/>
          <a:p>
            <a:pPr algn="ctr"/>
            <a:r>
              <a:rPr lang="en-US" sz="3200" b="1" i="1" dirty="0" err="1" smtClean="0">
                <a:latin typeface="Comic Sans MS" pitchFamily="66" charset="0"/>
              </a:rPr>
              <a:t>Jadilah</a:t>
            </a:r>
            <a:r>
              <a:rPr lang="en-US" sz="3200" b="1" i="1" dirty="0" smtClean="0">
                <a:latin typeface="Comic Sans MS" pitchFamily="66" charset="0"/>
              </a:rPr>
              <a:t> </a:t>
            </a:r>
            <a:r>
              <a:rPr lang="en-US" sz="3200" b="1" i="1" dirty="0" err="1" smtClean="0">
                <a:latin typeface="Comic Sans MS" pitchFamily="66" charset="0"/>
              </a:rPr>
              <a:t>pengguna</a:t>
            </a:r>
            <a:r>
              <a:rPr lang="en-US" sz="3200" b="1" i="1" dirty="0" smtClean="0">
                <a:latin typeface="Comic Sans MS" pitchFamily="66" charset="0"/>
              </a:rPr>
              <a:t> internet yang </a:t>
            </a:r>
            <a:r>
              <a:rPr lang="en-US" sz="3200" b="1" i="1" dirty="0" err="1" smtClean="0">
                <a:latin typeface="Comic Sans MS" pitchFamily="66" charset="0"/>
              </a:rPr>
              <a:t>beretika</a:t>
            </a:r>
            <a:r>
              <a:rPr lang="en-US" sz="3200" b="1" i="1" dirty="0" smtClean="0">
                <a:latin typeface="Comic Sans MS" pitchFamily="66" charset="0"/>
              </a:rPr>
              <a:t>.</a:t>
            </a:r>
            <a:endParaRPr lang="ms-MY" sz="3200" b="1" i="1"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971600" y="1844824"/>
            <a:ext cx="5760640" cy="2592288"/>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APA ITU </a:t>
            </a:r>
            <a:b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b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ETIKA?</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4" name="Action Button: Forward or Next 3">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atiN_15\Downloads\New folder (2)\Abstract-Wallpaper-2.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529208" y="764704"/>
            <a:ext cx="8075240" cy="5328592"/>
          </a:xfrm>
          <a:solidFill>
            <a:srgbClr val="66FFFF"/>
          </a:solidFill>
          <a:effectLst>
            <a:glow rad="228600">
              <a:schemeClr val="accent6">
                <a:satMod val="175000"/>
                <a:alpha val="40000"/>
              </a:schemeClr>
            </a:glow>
            <a:softEdge rad="31750"/>
          </a:effectLst>
        </p:spPr>
        <p:txBody>
          <a:bodyPr/>
          <a:lstStyle/>
          <a:p>
            <a:pPr algn="ctr">
              <a:buNone/>
            </a:pPr>
            <a:r>
              <a:rPr lang="ms-MY" sz="1050" dirty="0" smtClean="0"/>
              <a:t>	  </a:t>
            </a:r>
          </a:p>
          <a:p>
            <a:pPr algn="ctr">
              <a:buNone/>
            </a:pPr>
            <a:r>
              <a:rPr lang="ms-MY" dirty="0" smtClean="0"/>
              <a:t>“Merupakan </a:t>
            </a:r>
            <a:r>
              <a:rPr lang="ms-MY" b="1" dirty="0" smtClean="0"/>
              <a:t>panduan moral</a:t>
            </a:r>
            <a:r>
              <a:rPr lang="ms-MY" dirty="0" smtClean="0"/>
              <a:t> terhadap penggunaan komputer dan sistem maklumat.”</a:t>
            </a:r>
          </a:p>
          <a:p>
            <a:pPr algn="ctr">
              <a:buNone/>
            </a:pPr>
            <a:endParaRPr lang="ms-MY" dirty="0"/>
          </a:p>
          <a:p>
            <a:pPr algn="ctr">
              <a:buNone/>
            </a:pPr>
            <a:r>
              <a:rPr lang="ms-MY" dirty="0" smtClean="0"/>
              <a:t>	“</a:t>
            </a:r>
            <a:r>
              <a:rPr lang="ms-MY" b="1" dirty="0" smtClean="0"/>
              <a:t>Standard atau piawai </a:t>
            </a:r>
            <a:r>
              <a:rPr lang="ms-MY" dirty="0" smtClean="0"/>
              <a:t>yang menentukan sama ada sesuatu tindakan itu baik atau buruk berkaitan dengan komputer.”</a:t>
            </a:r>
          </a:p>
          <a:p>
            <a:pPr algn="ctr">
              <a:buNone/>
            </a:pPr>
            <a:endParaRPr lang="ms-MY" dirty="0"/>
          </a:p>
        </p:txBody>
      </p:sp>
      <p:pic>
        <p:nvPicPr>
          <p:cNvPr id="2050" name="Picture 2" descr="C:\Users\FatiN_15\Downloads\0.jpg"/>
          <p:cNvPicPr>
            <a:picLocks noChangeAspect="1" noChangeArrowheads="1"/>
          </p:cNvPicPr>
          <p:nvPr/>
        </p:nvPicPr>
        <p:blipFill>
          <a:blip r:embed="rId3" cstate="print">
            <a:clrChange>
              <a:clrFrom>
                <a:srgbClr val="174A11"/>
              </a:clrFrom>
              <a:clrTo>
                <a:srgbClr val="174A11">
                  <a:alpha val="0"/>
                </a:srgbClr>
              </a:clrTo>
            </a:clrChange>
          </a:blip>
          <a:srcRect l="21262" t="9450" r="17314"/>
          <a:stretch>
            <a:fillRect/>
          </a:stretch>
        </p:blipFill>
        <p:spPr bwMode="auto">
          <a:xfrm>
            <a:off x="3635896" y="3645024"/>
            <a:ext cx="1872208" cy="2069976"/>
          </a:xfrm>
          <a:prstGeom prst="rect">
            <a:avLst/>
          </a:prstGeom>
          <a:noFill/>
        </p:spPr>
      </p:pic>
      <p:sp>
        <p:nvSpPr>
          <p:cNvPr id="5" name="Action Button: Home 4">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atiN_15\Downloads\New folder (2)\blue_flower_abstract-norma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r="15159"/>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1484784"/>
            <a:ext cx="6480720" cy="3312368"/>
          </a:xfrm>
        </p:spPr>
        <p:txBody>
          <a:bodyPr>
            <a:noAutofit/>
          </a:bodyPr>
          <a:lstStyle/>
          <a:p>
            <a:pPr algn="ctr"/>
            <a:r>
              <a:rPr lang="ms-MY"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PRINSIP PENGGUNAAN INTERNET</a:t>
            </a:r>
            <a:endParaRPr lang="ms-MY" sz="6000" u="sng"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4" name="Action Button: Forward or Next 3">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0" presetClass="emph" presetSubtype="0" fill="hold" grpId="1" nodeType="afterEffect">
                                  <p:stCondLst>
                                    <p:cond delay="0"/>
                                  </p:stCondLst>
                                  <p:iterate type="lt">
                                    <p:tmPct val="10000"/>
                                  </p:iterate>
                                  <p:childTnLst>
                                    <p:set>
                                      <p:cBhvr override="childStyle">
                                        <p:cTn id="10" dur="500" autoRev="1" fill="hold"/>
                                        <p:tgtEl>
                                          <p:spTgt spid="2"/>
                                        </p:tgtEl>
                                        <p:attrNameLst>
                                          <p:attrName>style.color</p:attrName>
                                        </p:attrNameLst>
                                      </p:cBhvr>
                                      <p:to>
                                        <p:clrVal>
                                          <a:srgbClr val="00FF00"/>
                                        </p:clrVal>
                                      </p:to>
                                    </p:set>
                                    <p:set>
                                      <p:cBhvr>
                                        <p:cTn id="11" dur="500" autoRev="1" fill="hold"/>
                                        <p:tgtEl>
                                          <p:spTgt spid="2"/>
                                        </p:tgtEl>
                                        <p:attrNameLst>
                                          <p:attrName>fillcolor</p:attrName>
                                        </p:attrNameLst>
                                      </p:cBhvr>
                                      <p:to>
                                        <p:clrVal>
                                          <a:srgbClr val="00FF00"/>
                                        </p:clrVal>
                                      </p:to>
                                    </p:set>
                                    <p:set>
                                      <p:cBhvr>
                                        <p:cTn id="1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85384"/>
          </a:xfrm>
          <a:prstGeom prst="rect">
            <a:avLst/>
          </a:prstGeom>
          <a:noFill/>
        </p:spPr>
      </p:pic>
      <p:sp>
        <p:nvSpPr>
          <p:cNvPr id="4" name="Down Arrow Callout 3"/>
          <p:cNvSpPr/>
          <p:nvPr/>
        </p:nvSpPr>
        <p:spPr>
          <a:xfrm>
            <a:off x="1475656" y="1268760"/>
            <a:ext cx="5976664" cy="1224136"/>
          </a:xfrm>
          <a:prstGeom prst="downArrowCallout">
            <a:avLst>
              <a:gd name="adj1" fmla="val 50000"/>
              <a:gd name="adj2" fmla="val 51203"/>
              <a:gd name="adj3" fmla="val 25000"/>
              <a:gd name="adj4" fmla="val 64977"/>
            </a:avLst>
          </a:prstGeom>
          <a:solidFill>
            <a:srgbClr val="FF9966"/>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3600" b="1" dirty="0" smtClean="0">
                <a:solidFill>
                  <a:schemeClr val="bg1"/>
                </a:solidFill>
                <a:effectLst>
                  <a:glow rad="139700">
                    <a:schemeClr val="accent2">
                      <a:satMod val="175000"/>
                      <a:alpha val="40000"/>
                    </a:schemeClr>
                  </a:glow>
                </a:effectLst>
                <a:latin typeface="Comic Sans MS" pitchFamily="66" charset="0"/>
              </a:rPr>
              <a:t>KESEIMBANGAN</a:t>
            </a:r>
          </a:p>
        </p:txBody>
      </p:sp>
      <p:sp>
        <p:nvSpPr>
          <p:cNvPr id="9" name="Snip Same Side Corner Rectangle 8"/>
          <p:cNvSpPr/>
          <p:nvPr/>
        </p:nvSpPr>
        <p:spPr>
          <a:xfrm>
            <a:off x="1151458" y="2753464"/>
            <a:ext cx="6625060" cy="2016224"/>
          </a:xfrm>
          <a:prstGeom prst="snip2SameRect">
            <a:avLst>
              <a:gd name="adj1" fmla="val 16667"/>
              <a:gd name="adj2" fmla="val 17493"/>
            </a:avLst>
          </a:prstGeom>
          <a:solidFill>
            <a:srgbClr val="FFFF99"/>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dirty="0" smtClean="0">
                <a:latin typeface="Comic Sans MS" pitchFamily="66" charset="0"/>
              </a:rPr>
              <a:t>Kebaikan yang dibawa oleh teknologi maklumat mestilah lebih baik daripada risiko dan keburukan. </a:t>
            </a:r>
          </a:p>
        </p:txBody>
      </p:sp>
      <p:sp>
        <p:nvSpPr>
          <p:cNvPr id="6" name="Action Button: Forward or Next 5">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FatiN_15\Downloads\New folder (2)\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a14:imgEffect>
                    <a14:imgEffect>
                      <a14:colorTemperature colorTemp="4700"/>
                    </a14:imgEffect>
                  </a14:imgLayer>
                </a14:imgProps>
              </a:ext>
              <a:ext uri="{28A0092B-C50C-407E-A947-70E740481C1C}">
                <a14:useLocalDpi xmlns:a14="http://schemas.microsoft.com/office/drawing/2010/main" val="0"/>
              </a:ext>
            </a:extLst>
          </a:blip>
          <a:srcRect b="2171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FatiN_15\Downloads\New folder (2)\Abstract-Wallpaper-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22192"/>
            <a:ext cx="9144000" cy="6880191"/>
          </a:xfrm>
          <a:prstGeom prst="rect">
            <a:avLst/>
          </a:prstGeom>
          <a:noFill/>
        </p:spPr>
      </p:pic>
      <p:sp>
        <p:nvSpPr>
          <p:cNvPr id="4" name="Down Arrow Callout 3"/>
          <p:cNvSpPr/>
          <p:nvPr/>
        </p:nvSpPr>
        <p:spPr>
          <a:xfrm>
            <a:off x="1475656" y="1268760"/>
            <a:ext cx="6120680" cy="1224136"/>
          </a:xfrm>
          <a:prstGeom prst="downArrowCallout">
            <a:avLst>
              <a:gd name="adj1" fmla="val 50000"/>
              <a:gd name="adj2" fmla="val 51203"/>
              <a:gd name="adj3" fmla="val 25000"/>
              <a:gd name="adj4" fmla="val 64977"/>
            </a:avLst>
          </a:prstGeom>
          <a:solidFill>
            <a:srgbClr val="FF9966"/>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3600" b="1" dirty="0" smtClean="0">
                <a:solidFill>
                  <a:schemeClr val="bg1"/>
                </a:solidFill>
                <a:effectLst>
                  <a:glow rad="139700">
                    <a:schemeClr val="accent2">
                      <a:satMod val="175000"/>
                      <a:alpha val="40000"/>
                    </a:schemeClr>
                  </a:glow>
                </a:effectLst>
                <a:latin typeface="Comic Sans MS" pitchFamily="66" charset="0"/>
              </a:rPr>
              <a:t>KEIZINAN TERMAKLUM</a:t>
            </a:r>
            <a:endParaRPr lang="ms-MY" sz="3600" b="1" dirty="0">
              <a:solidFill>
                <a:schemeClr val="bg1"/>
              </a:solidFill>
              <a:effectLst>
                <a:glow rad="139700">
                  <a:schemeClr val="accent2">
                    <a:satMod val="175000"/>
                    <a:alpha val="40000"/>
                  </a:schemeClr>
                </a:glow>
              </a:effectLst>
              <a:latin typeface="Comic Sans MS" pitchFamily="66" charset="0"/>
            </a:endParaRPr>
          </a:p>
        </p:txBody>
      </p:sp>
      <p:sp>
        <p:nvSpPr>
          <p:cNvPr id="9" name="Snip Same Side Corner Rectangle 8"/>
          <p:cNvSpPr/>
          <p:nvPr/>
        </p:nvSpPr>
        <p:spPr>
          <a:xfrm>
            <a:off x="863426" y="2745634"/>
            <a:ext cx="7308974" cy="2619752"/>
          </a:xfrm>
          <a:prstGeom prst="snip2SameRect">
            <a:avLst>
              <a:gd name="adj1" fmla="val 16667"/>
              <a:gd name="adj2" fmla="val 17493"/>
            </a:avLst>
          </a:prstGeom>
          <a:solidFill>
            <a:srgbClr val="FFFF99"/>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dirty="0">
                <a:latin typeface="Comic Sans MS" pitchFamily="66" charset="0"/>
              </a:rPr>
              <a:t>Mereka yang menerima kesan teknologi maklumat mesti faham dan menerima risiko yang akan dihadapi. Apabila mereka telah faham maka mereka lebih bersedia menerima sebarang risiko yang timbul.</a:t>
            </a:r>
          </a:p>
        </p:txBody>
      </p:sp>
      <p:sp>
        <p:nvSpPr>
          <p:cNvPr id="6" name="Action Button: Forward or Next 5">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907931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9" name="Down Arrow Callout 8"/>
          <p:cNvSpPr/>
          <p:nvPr/>
        </p:nvSpPr>
        <p:spPr>
          <a:xfrm>
            <a:off x="1475656" y="1052736"/>
            <a:ext cx="6120680" cy="1224136"/>
          </a:xfrm>
          <a:prstGeom prst="downArrowCallout">
            <a:avLst>
              <a:gd name="adj1" fmla="val 50000"/>
              <a:gd name="adj2" fmla="val 51203"/>
              <a:gd name="adj3" fmla="val 25000"/>
              <a:gd name="adj4" fmla="val 64977"/>
            </a:avLst>
          </a:prstGeom>
          <a:solidFill>
            <a:srgbClr val="FF9966"/>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3600" b="1" dirty="0" smtClean="0">
                <a:solidFill>
                  <a:schemeClr val="bg1"/>
                </a:solidFill>
                <a:effectLst>
                  <a:glow rad="139700">
                    <a:schemeClr val="accent2">
                      <a:satMod val="175000"/>
                      <a:alpha val="40000"/>
                    </a:schemeClr>
                  </a:glow>
                </a:effectLst>
                <a:latin typeface="Comic Sans MS" pitchFamily="66" charset="0"/>
              </a:rPr>
              <a:t>KEADILAN</a:t>
            </a:r>
            <a:endParaRPr lang="ms-MY" sz="3600" b="1" dirty="0">
              <a:solidFill>
                <a:schemeClr val="bg1"/>
              </a:solidFill>
              <a:effectLst>
                <a:glow rad="139700">
                  <a:schemeClr val="accent2">
                    <a:satMod val="175000"/>
                    <a:alpha val="40000"/>
                  </a:schemeClr>
                </a:glow>
              </a:effectLst>
              <a:latin typeface="Comic Sans MS" pitchFamily="66" charset="0"/>
            </a:endParaRPr>
          </a:p>
        </p:txBody>
      </p:sp>
      <p:sp>
        <p:nvSpPr>
          <p:cNvPr id="10" name="Snip Same Side Corner Rectangle 9"/>
          <p:cNvSpPr/>
          <p:nvPr/>
        </p:nvSpPr>
        <p:spPr>
          <a:xfrm>
            <a:off x="863426" y="2529610"/>
            <a:ext cx="7308974" cy="3275654"/>
          </a:xfrm>
          <a:prstGeom prst="snip2SameRect">
            <a:avLst>
              <a:gd name="adj1" fmla="val 16667"/>
              <a:gd name="adj2" fmla="val 17493"/>
            </a:avLst>
          </a:prstGeom>
          <a:solidFill>
            <a:srgbClr val="FFFF99"/>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dirty="0">
                <a:latin typeface="Comic Sans MS" pitchFamily="66" charset="0"/>
              </a:rPr>
              <a:t>Manfaat dan keburukan teknologi maklumat mesti diagih secara adil. Mereka yang menerima kebaikan patut menanggung sama risiko dan mereka yang tidak menerima kebaikan tidak patut menanggung risiko yang lebih. Risiko yang diterima haruslah adil untuk kedua belah pihak.</a:t>
            </a:r>
          </a:p>
        </p:txBody>
      </p:sp>
      <p:sp>
        <p:nvSpPr>
          <p:cNvPr id="5" name="Action Button: Forward or Next 4">
            <a:hlinkClick r:id="" action="ppaction://hlinkshowjump?jump=nextslide" highlightClick="1"/>
          </p:cNvPr>
          <p:cNvSpPr/>
          <p:nvPr/>
        </p:nvSpPr>
        <p:spPr>
          <a:xfrm>
            <a:off x="8604448" y="6491544"/>
            <a:ext cx="370441" cy="32147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32408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FatiN_15\Downloads\New folder (2)\Abstract-Wallpap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Effect>
                      <a14:sharpenSoften amount="-50000"/>
                    </a14:imgEffect>
                    <a14:imgEffect>
                      <a14:colorTemperature colorTemp="4700"/>
                    </a14:imgEffect>
                    <a14:imgEffect>
                      <a14:brightnessContrast bright="20000" contrast="20000"/>
                    </a14:imgEffect>
                  </a14:imgLayer>
                </a14:imgProps>
              </a:ext>
            </a:extLst>
          </a:blip>
          <a:srcRect l="12286" b="21390"/>
          <a:stretch/>
        </p:blipFill>
        <p:spPr bwMode="auto">
          <a:xfrm>
            <a:off x="0" y="0"/>
            <a:ext cx="9144000" cy="6858000"/>
          </a:xfrm>
          <a:prstGeom prst="rect">
            <a:avLst/>
          </a:prstGeom>
          <a:noFill/>
        </p:spPr>
      </p:pic>
      <p:sp>
        <p:nvSpPr>
          <p:cNvPr id="9" name="Down Arrow Callout 8"/>
          <p:cNvSpPr/>
          <p:nvPr/>
        </p:nvSpPr>
        <p:spPr>
          <a:xfrm>
            <a:off x="1331640" y="1052736"/>
            <a:ext cx="6408712" cy="1224136"/>
          </a:xfrm>
          <a:prstGeom prst="downArrowCallout">
            <a:avLst>
              <a:gd name="adj1" fmla="val 50000"/>
              <a:gd name="adj2" fmla="val 51203"/>
              <a:gd name="adj3" fmla="val 25000"/>
              <a:gd name="adj4" fmla="val 64977"/>
            </a:avLst>
          </a:prstGeom>
          <a:solidFill>
            <a:srgbClr val="FF9966"/>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3600" b="1" dirty="0" smtClean="0">
                <a:solidFill>
                  <a:schemeClr val="bg1"/>
                </a:solidFill>
                <a:effectLst>
                  <a:glow rad="139700">
                    <a:schemeClr val="accent2">
                      <a:satMod val="175000"/>
                      <a:alpha val="40000"/>
                    </a:schemeClr>
                  </a:glow>
                </a:effectLst>
                <a:latin typeface="Comic Sans MS" pitchFamily="66" charset="0"/>
              </a:rPr>
              <a:t>MEMINIMUMKAN RISIKO</a:t>
            </a:r>
            <a:endParaRPr lang="ms-MY" sz="3600" b="1" dirty="0">
              <a:solidFill>
                <a:schemeClr val="bg1"/>
              </a:solidFill>
              <a:effectLst>
                <a:glow rad="139700">
                  <a:schemeClr val="accent2">
                    <a:satMod val="175000"/>
                    <a:alpha val="40000"/>
                  </a:schemeClr>
                </a:glow>
              </a:effectLst>
              <a:latin typeface="Comic Sans MS" pitchFamily="66" charset="0"/>
            </a:endParaRPr>
          </a:p>
        </p:txBody>
      </p:sp>
      <p:sp>
        <p:nvSpPr>
          <p:cNvPr id="10" name="Snip Same Side Corner Rectangle 9"/>
          <p:cNvSpPr/>
          <p:nvPr/>
        </p:nvSpPr>
        <p:spPr>
          <a:xfrm>
            <a:off x="863426" y="2529610"/>
            <a:ext cx="7308974" cy="2411558"/>
          </a:xfrm>
          <a:prstGeom prst="snip2SameRect">
            <a:avLst>
              <a:gd name="adj1" fmla="val 16667"/>
              <a:gd name="adj2" fmla="val 17493"/>
            </a:avLst>
          </a:prstGeom>
          <a:solidFill>
            <a:srgbClr val="FFFF99"/>
          </a:solidFill>
          <a:effectLst>
            <a:glow rad="228600">
              <a:schemeClr val="accent6">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dirty="0">
                <a:latin typeface="Comic Sans MS" pitchFamily="66" charset="0"/>
              </a:rPr>
              <a:t>Mengelak risiko yang tidak berkaitan dan diminimumkan agar manfaat yang diterima daripada teknologi maklumat </a:t>
            </a:r>
            <a:r>
              <a:rPr lang="ms-MY" sz="2400" dirty="0" smtClean="0">
                <a:latin typeface="Comic Sans MS" pitchFamily="66" charset="0"/>
              </a:rPr>
              <a:t>lebih </a:t>
            </a:r>
            <a:r>
              <a:rPr lang="ms-MY" sz="2400" dirty="0">
                <a:latin typeface="Comic Sans MS" pitchFamily="66" charset="0"/>
              </a:rPr>
              <a:t>daripada risikonya. </a:t>
            </a:r>
          </a:p>
        </p:txBody>
      </p:sp>
      <p:sp>
        <p:nvSpPr>
          <p:cNvPr id="7" name="Action Button: Home 6">
            <a:hlinkClick r:id="rId4" action="ppaction://hlinksldjump" highlightClick="1"/>
          </p:cNvPr>
          <p:cNvSpPr/>
          <p:nvPr/>
        </p:nvSpPr>
        <p:spPr>
          <a:xfrm>
            <a:off x="8676812" y="6491544"/>
            <a:ext cx="432048" cy="32147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188640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475</TotalTime>
  <Words>444</Words>
  <Application>Microsoft Office PowerPoint</Application>
  <PresentationFormat>On-screen Show (4:3)</PresentationFormat>
  <Paragraphs>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Prinsip dan Etika Penggunaan Internet</vt:lpstr>
      <vt:lpstr>MENU UTAMA</vt:lpstr>
      <vt:lpstr>APA ITU  ETIKA?</vt:lpstr>
      <vt:lpstr>PowerPoint Presentation</vt:lpstr>
      <vt:lpstr>PRINSIP PENGGUNAAN INTERNET</vt:lpstr>
      <vt:lpstr>PowerPoint Presentation</vt:lpstr>
      <vt:lpstr>PowerPoint Presentation</vt:lpstr>
      <vt:lpstr>PowerPoint Presentation</vt:lpstr>
      <vt:lpstr>PowerPoint Presentation</vt:lpstr>
      <vt:lpstr>ETIKA PENGGUNAAN INTERNET</vt:lpstr>
      <vt:lpstr>PowerPoint Presentation</vt:lpstr>
      <vt:lpstr>ISU UTAMA BERHUBUNG DENGAN  TAK BERETIKA.</vt:lpstr>
      <vt:lpstr>PowerPoint Presentation</vt:lpstr>
      <vt:lpstr>PowerPoint Presentation</vt:lpstr>
      <vt:lpstr>BAGAIMANA UNTUK BERETIKA?</vt:lpstr>
      <vt:lpstr>PowerPoint Presentation</vt:lpstr>
      <vt:lpstr>TATACARA SEMASA MENGGUNAKAN INTERNET </vt:lpstr>
      <vt:lpstr>PowerPoint Presentation</vt:lpstr>
      <vt:lpstr>PowerPoint Presentation</vt:lpstr>
      <vt:lpstr>PowerPoint Presentation</vt:lpstr>
      <vt:lpstr>PowerPoint Presentation</vt:lpstr>
      <vt:lpstr>PowerPoint Presentation</vt:lpstr>
      <vt:lpstr>LARANGAN SEMASA MENGGUNAKAN INTERNET</vt:lpstr>
      <vt:lpstr>PowerPoint Presentation</vt:lpstr>
      <vt:lpstr>PowerPoint Presentation</vt:lpstr>
      <vt:lpstr>Sekian...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Prinsip dan Etika Penggunaan Internet</dc:title>
  <dc:creator>FatiN_15</dc:creator>
  <cp:lastModifiedBy>FatiN_15</cp:lastModifiedBy>
  <cp:revision>49</cp:revision>
  <dcterms:created xsi:type="dcterms:W3CDTF">2011-01-05T15:03:46Z</dcterms:created>
  <dcterms:modified xsi:type="dcterms:W3CDTF">2011-04-21T02:07:07Z</dcterms:modified>
</cp:coreProperties>
</file>